
<file path=[Content_Types].xml><?xml version="1.0" encoding="utf-8"?>
<Types xmlns="http://schemas.openxmlformats.org/package/2006/content-types">
  <Default Extension="png" ContentType="image/png"/>
  <Default Extension="bin" ContentType="application/vnd.openxmlformats-officedocument.oleObject"/>
  <Default Extension="vsd" ContentType="application/vnd.visio"/>
  <Default Extension="jpeg" ContentType="image/jpeg"/>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25"/>
  </p:notesMasterIdLst>
  <p:handoutMasterIdLst>
    <p:handoutMasterId r:id="rId26"/>
  </p:handoutMasterIdLst>
  <p:sldIdLst>
    <p:sldId id="258" r:id="rId5"/>
    <p:sldId id="354" r:id="rId6"/>
    <p:sldId id="369" r:id="rId7"/>
    <p:sldId id="367" r:id="rId8"/>
    <p:sldId id="355" r:id="rId9"/>
    <p:sldId id="368" r:id="rId10"/>
    <p:sldId id="362" r:id="rId11"/>
    <p:sldId id="363" r:id="rId12"/>
    <p:sldId id="353" r:id="rId13"/>
    <p:sldId id="322" r:id="rId14"/>
    <p:sldId id="364" r:id="rId15"/>
    <p:sldId id="356" r:id="rId16"/>
    <p:sldId id="357" r:id="rId17"/>
    <p:sldId id="358" r:id="rId18"/>
    <p:sldId id="359" r:id="rId19"/>
    <p:sldId id="361" r:id="rId20"/>
    <p:sldId id="365" r:id="rId21"/>
    <p:sldId id="370" r:id="rId22"/>
    <p:sldId id="366" r:id="rId23"/>
    <p:sldId id="348" r:id="rId24"/>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75740" autoAdjust="0"/>
  </p:normalViewPr>
  <p:slideViewPr>
    <p:cSldViewPr>
      <p:cViewPr>
        <p:scale>
          <a:sx n="50" d="100"/>
          <a:sy n="50" d="100"/>
        </p:scale>
        <p:origin x="-1814" y="-298"/>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1/23/2018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1/23/2018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a:t>
            </a:r>
            <a:r>
              <a:rPr lang="en-US" baseline="0" dirty="0" smtClean="0"/>
              <a:t> to the TI Precision labs hands-on experiment on noise.  In this experiment we will learn how to calculate, simulate, and measure noise.  We will also look at two different amplifier configurations to see the impact that resistor value has on thermal noise.  </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a hand</a:t>
            </a:r>
            <a:r>
              <a:rPr lang="en-US" baseline="0" dirty="0" smtClean="0"/>
              <a:t> calculation for the total system noise.  This calculation uses the amplifier and reference noise that we simulated earlier.  We also need to get the ADC noise from the data sheet.  Unfortunately, most data sheets do not directly specify the noise.  Rather, they specify the signal to noise ratio.  Using the signal to noise ratio and the full scale RMS signal amplitude, we can solve for the noise.  First, the full scale RMS signal is calculated by multiplying the full scale range by 0.5 and 0.707.  The factor of 0.5 translates the peak-to-peak range to peak.  The factor of 0.707 converts peak to RMS.  In this example the 5V range is translated to an RMS full scale range of 1.767V.  Next the signal to noise ratio equation is arranged to solve for noise.  The typical SNR given for this device in the data sheet is 93dB.  Plugging in the values we get a noise of about 39.6uV RMS this device.  Next add all three noise sources using the square root sum of the squares.  For this example the ADC noise is 39.6uV, the amplifier noise is 170.8uV, and the reference noise is 6.3uV.  The combined overall noise is 175.4uV.  Now let’s take a look at a software tool that can do this calculation.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227963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Analog</a:t>
            </a:r>
            <a:r>
              <a:rPr lang="en-US" baseline="0" dirty="0" smtClean="0"/>
              <a:t> Engineer’s Calculator can take the amplifier noise, reference noise, and ADC signal to noise ratio and compute the total system noise.  This is just a quick way of doing the calculation from the previous slide.  The numbers used in this example are the same as in the previous slide.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457438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done the calculation and simulation let’s set up the hardware and measure the performance.  First set the jumpers on the PLABS hardware as shown.  In this experiment,</a:t>
            </a:r>
            <a:r>
              <a:rPr lang="en-US" baseline="0" dirty="0" smtClean="0"/>
              <a:t> no external signal source is required as the PLABS board has an on board precision DC source.</a:t>
            </a:r>
            <a:r>
              <a:rPr lang="en-US" dirty="0" smtClean="0"/>
              <a:t>  Next plug the PHI into the PLABS channel</a:t>
            </a:r>
            <a:r>
              <a:rPr lang="en-US" baseline="0" dirty="0" smtClean="0"/>
              <a:t> 2 connection and install the OPA320_Noise1 coupon board into the channel 2 socket. Finally plug the USB cables into your computer.  When connecting the USB cable to the computer an LED on the PHI should blink.  Let’s pause for a moment to set the jumpers and connect the USB cable.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397456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let’s start the software by selecting the “</a:t>
            </a:r>
            <a:r>
              <a:rPr lang="en-US" baseline="0" dirty="0" err="1" smtClean="0"/>
              <a:t>Plabs</a:t>
            </a:r>
            <a:r>
              <a:rPr lang="en-US" baseline="0" dirty="0" smtClean="0"/>
              <a:t>-SAR-EVM” icon from the “Start &gt; All Programs” menu.  [click] Once the software is running you should notice the green “HW connected” message at the bottom of the software.  Also, you should notice three power LEDs on the PLABS board illuminate.  Pause and start your software.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13</a:t>
            </a:fld>
            <a:endParaRPr lang="en-US"/>
          </a:p>
        </p:txBody>
      </p:sp>
    </p:spTree>
    <p:extLst>
      <p:ext uri="{BB962C8B-B14F-4D97-AF65-F5344CB8AC3E}">
        <p14:creationId xmlns:p14="http://schemas.microsoft.com/office/powerpoint/2010/main" val="4167296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we are ready to measure noise.  The default sampling rate of 1Msps, and the default 262,144 number of samples works for this experiment.  Press capture and you will see the DC level on the time domain display.  Ideally this would be a flat line at 1.1V, but in reality it is an average value of 1.1V with a noise signal riding on it.  If you look at the maximum and minimum measured values you can see that the value is approximately 1.1V.  To get a better understanding of the statistics behind this measurement, change the page to histogram analysis.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14</a:t>
            </a:fld>
            <a:endParaRPr lang="en-US"/>
          </a:p>
        </p:txBody>
      </p:sp>
    </p:spTree>
    <p:extLst>
      <p:ext uri="{BB962C8B-B14F-4D97-AF65-F5344CB8AC3E}">
        <p14:creationId xmlns:p14="http://schemas.microsoft.com/office/powerpoint/2010/main" val="1089991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histogram </a:t>
            </a:r>
            <a:r>
              <a:rPr lang="en-US" baseline="0" dirty="0" smtClean="0"/>
              <a:t>analysis page displays a histogram of the data collected in the time domain window.  So, the mean value of the histogram is 14,541 codes which corresponds to approximately 1.1V.  Ideally, we would like to see only one bin in the histogram at 1.1V, but in reality we get a Gaussian distribution.  This is the expected distribution for a noise signal.  The statistical information is very useful for noise measurements.  The “Sigma” value is the standard deviation or RMS value of the measured noise.  Sigma is given in codes, so to compare to noise in micro-volts we will have to multiply by the LSB.  The LSB is computed by taking the full scale voltage range and dividing by two to the “N”, where “N” is the number of bits.  For this example the full scale range is 5V and the number of bits is 16, so the resolution is 76.29uV.   Sigma for this example is measured as 2.18 codes.  Multiplying by the LSB gives an RMS noise of 166.3uV for this example.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15</a:t>
            </a:fld>
            <a:endParaRPr lang="en-US"/>
          </a:p>
        </p:txBody>
      </p:sp>
    </p:spTree>
    <p:extLst>
      <p:ext uri="{BB962C8B-B14F-4D97-AF65-F5344CB8AC3E}">
        <p14:creationId xmlns:p14="http://schemas.microsoft.com/office/powerpoint/2010/main" val="496504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table summarizes the calculated, simulated, and measured results for this experiment.  Your measured results should be close to the example measurement, but you may see some difference.  Remember, to translate Sigma to an RMS noise voltage you multiply by the LSB bit width.  Comparing the total simulated noise to the example measurement shows that the two numbers compare very well.  Remember, there are many factors that impact noise, so you should not expect the results to match exactly.  Pause now and fill in your measurements.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16</a:t>
            </a:fld>
            <a:endParaRPr lang="en-US"/>
          </a:p>
        </p:txBody>
      </p:sp>
    </p:spTree>
    <p:extLst>
      <p:ext uri="{BB962C8B-B14F-4D97-AF65-F5344CB8AC3E}">
        <p14:creationId xmlns:p14="http://schemas.microsoft.com/office/powerpoint/2010/main" val="1896093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it is useful to post process the data</a:t>
            </a:r>
            <a:r>
              <a:rPr lang="en-US" baseline="0" dirty="0" smtClean="0"/>
              <a:t> from the EVM.  Before coping the data to Excel, let’s reduce the number of points to 16,348.  Strictly speaking we don’t need to do this, but the processing time for the large data set used previously is long, and the smaller data set is sufficient to illustrates the point.  To export the data to Excel right click on the graph and select “Export &gt; Export Data To Excel”.  This will open an excel spreadsheet.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17</a:t>
            </a:fld>
            <a:endParaRPr lang="en-US"/>
          </a:p>
        </p:txBody>
      </p:sp>
    </p:spTree>
    <p:extLst>
      <p:ext uri="{BB962C8B-B14F-4D97-AF65-F5344CB8AC3E}">
        <p14:creationId xmlns:p14="http://schemas.microsoft.com/office/powerpoint/2010/main" val="3155795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baseline="0" dirty="0" smtClean="0"/>
              <a:t>To select the data in the Excel spreadsheet, select cell “B2” and press “SHIFT Ctrl” down arrow.  This will highlight the cells we want to copy in the spreadsheet.  Press “Ctrl-C” to copy the data.  Pause and copy the data from the spreadsheet.</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18</a:t>
            </a:fld>
            <a:endParaRPr lang="en-US"/>
          </a:p>
        </p:txBody>
      </p:sp>
    </p:spTree>
    <p:extLst>
      <p:ext uri="{BB962C8B-B14F-4D97-AF65-F5344CB8AC3E}">
        <p14:creationId xmlns:p14="http://schemas.microsoft.com/office/powerpoint/2010/main" val="207070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open the Excel Spreadsheet</a:t>
            </a:r>
            <a:r>
              <a:rPr lang="en-US" baseline="0" dirty="0" smtClean="0"/>
              <a:t> by clicking on the Excel Spreadsheet icon in the power point presentation.  This icon is an imbedded Excel spreadsheet that will allow us to quickly graph the data and look at the effects of averaging.  Next click on cell “B2” and press “Ctrl-V” to paste the data into the “raw codes” column.   After pasting the data, the graph and table will automatically update.  This spreadsheet shows the effect of averaging on noise.  A rolling average of 10 and 100 is applied to the data.  Theoretically, you should see noise reduce by the square root of the number of samples.  In the table, we compare the theoretical noise reduction by averaging to the actual measured averaging.   The measured and calculated results for this example are fairly close.  In the graph, you can see the averaged noise overlaid on top of the raw noise.  Clearly, averaging has a strong impact on reducing noise.  Averaging can be thought of as a simple digital filter.  This isn't always a practical way to reduce noise but can be useful in some cases.  Pause </a:t>
            </a:r>
            <a:r>
              <a:rPr lang="en-US" baseline="0" smtClean="0"/>
              <a:t>and paste </a:t>
            </a:r>
            <a:r>
              <a:rPr lang="en-US" baseline="0" dirty="0" smtClean="0"/>
              <a:t>the data into the spreadsheet.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19</a:t>
            </a:fld>
            <a:endParaRPr lang="en-US"/>
          </a:p>
        </p:txBody>
      </p:sp>
    </p:spTree>
    <p:extLst>
      <p:ext uri="{BB962C8B-B14F-4D97-AF65-F5344CB8AC3E}">
        <p14:creationId xmlns:p14="http://schemas.microsoft.com/office/powerpoint/2010/main" val="3240528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this lab we will use the OPA320 data sheet to do a total RMS noise hand calculation.  Then we will simulate the noise for the same OPA320 circuit using TINA spice, and compare the hand calculation to the simulation.  We will also simulate the noise for the REF6050.  Next, we will use the ADS8860 data sheet to find the converter’s RMS noise voltage.  The ADC noise, reference noise, and amplifier noise are then combined to find the total system noise.  Finally, we will measure the system’s noise and compare to the predicted value.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3400954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That concludes the hands-on</a:t>
            </a:r>
            <a:r>
              <a:rPr lang="en-US" baseline="0" dirty="0" smtClean="0"/>
              <a:t> experiment.  I hope this was useful to you.  Thanks for your time.</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20</a:t>
            </a:fld>
            <a:endParaRPr lang="en-US"/>
          </a:p>
        </p:txBody>
      </p:sp>
    </p:spTree>
    <p:extLst>
      <p:ext uri="{BB962C8B-B14F-4D97-AF65-F5344CB8AC3E}">
        <p14:creationId xmlns:p14="http://schemas.microsoft.com/office/powerpoint/2010/main" val="1849147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circuit we will analyze and measure is shown here.  Two different noise coupon cards will be used to show the effect of changing feedback resistance on noise.  The input signal is a DC 0.1V precision source.  The output is the input multiplied by the gain, which in this case is 0.1V times 11 or 1.1V.  Variations in this DC level are the noise that we will measure.  We will separately analyze the amplifier, reference, and data converter to predict the overall noise.  Let’s take a closer look at the amplifier circuit.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1342729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two different amplifier circuits for</a:t>
            </a:r>
            <a:r>
              <a:rPr lang="en-US" baseline="0" dirty="0" smtClean="0"/>
              <a:t> which </a:t>
            </a:r>
            <a:r>
              <a:rPr lang="en-US" dirty="0" smtClean="0"/>
              <a:t>we will calculate,</a:t>
            </a:r>
            <a:r>
              <a:rPr lang="en-US" baseline="0" dirty="0" smtClean="0"/>
              <a:t> simulate, and measure noise for this hands-on experiment.  These two circuits are very similar.  Both circuits have the same gain, bandwidth and output filter.  The difference is that the feedback network resistance for “noise 1” is scaled to be 100 times larger then for “noise 2”.  Thus, noise 1 will have more thermal noise than noise 2.  The objective of this experiment is to learn how to calculate, simulate, and measure noise for an ADC system.  Also, we will see how thermal noise from resistor scaling impacts the overall system noise.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3464684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noise hand calculation for the Noise 1 coupon board.  If you aren’t familiar with amplifier noise calculations,</a:t>
            </a:r>
            <a:r>
              <a:rPr lang="en-US" baseline="0" dirty="0" smtClean="0"/>
              <a:t> please review op amp precision labs using the link at the bottom of the page.  The first part of this calculation finds the bandwidth for the feedback network, the charge bucket circuit connected to the output of the amplifier, and the amplifier gain bandwidth limitation.  The bandwidth limit is 1.33MHz for the feedback limit, 5.81MHz for the charge bucket filter, and 1.82MHz for the amplifier gain bandwidth limit.   These three poles combine to form a multi-order filter.  Since the cutoff of the amplifier and feedback network are close together, we will simplify the calculation by approximating the filter as a second order filter with a cutoff at 1.33MHz.  This will be sufficient to get a “ball-park” value and the simulation will give a more accurate result that accounts for the exact position of each pole.  In the next part of this calculation we find an equivalent resistance for the feedback network by putting the two resistors in parallel.  Then we compute the thermal noise using this resistance, Boltzmann's constant, and the temperature in Kalvin.   Next, we combine the op amp broadband noise density from the data sheet with the thermal noise.  In this example the thermal noise of 12.23nV/</a:t>
            </a:r>
            <a:r>
              <a:rPr lang="en-US" baseline="0" dirty="0" err="1" smtClean="0"/>
              <a:t>rtHz</a:t>
            </a:r>
            <a:r>
              <a:rPr lang="en-US" baseline="0" dirty="0" smtClean="0"/>
              <a:t> is combined with the op amp noise of 7nV/</a:t>
            </a:r>
            <a:r>
              <a:rPr lang="en-US" baseline="0" dirty="0" err="1" smtClean="0"/>
              <a:t>rtHz</a:t>
            </a:r>
            <a:r>
              <a:rPr lang="en-US" baseline="0" dirty="0" smtClean="0"/>
              <a:t> to yield 14.09nV/</a:t>
            </a:r>
            <a:r>
              <a:rPr lang="en-US" baseline="0" dirty="0" err="1" smtClean="0"/>
              <a:t>rtHz</a:t>
            </a:r>
            <a:r>
              <a:rPr lang="en-US" baseline="0" dirty="0" smtClean="0"/>
              <a:t>.  Next we convert the spectral density to RMS noise by multiplying by the square root of noise bandwidth.  Finally, we multiply the RMS input noise by the noise gain to find the output noise.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1098020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shows the noise calculation for the Noise 2 circuit.  This calculation is almost identical to the last one except that the equivalent feedback resistance is much lower.  In this example, </a:t>
            </a:r>
            <a:r>
              <a:rPr lang="en-US" baseline="0" dirty="0" err="1" smtClean="0"/>
              <a:t>Rf</a:t>
            </a:r>
            <a:r>
              <a:rPr lang="en-US" baseline="0" dirty="0" smtClean="0"/>
              <a:t> is 1k and R1 is 100ohms so the equitant parallel combination is 90.9 ohms.  The thermal noise for this is 1.22nV/</a:t>
            </a:r>
            <a:r>
              <a:rPr lang="en-US" baseline="0" dirty="0" err="1" smtClean="0"/>
              <a:t>rtHz</a:t>
            </a:r>
            <a:r>
              <a:rPr lang="en-US" baseline="0" dirty="0" smtClean="0"/>
              <a:t>, whereas the noise in the last example was 14.09nV/</a:t>
            </a:r>
            <a:r>
              <a:rPr lang="en-US" baseline="0" dirty="0" err="1" smtClean="0"/>
              <a:t>rtHz</a:t>
            </a:r>
            <a:r>
              <a:rPr lang="en-US" baseline="0" dirty="0" smtClean="0"/>
              <a:t>.  This has a significant impact on the overall noise.  The total noise for this example is 99.2nV RMS whereas the noise for the last example was 196.7nV.  Thus, the feedback impedance can have a signification impact on system noise.  In general, system noise can be reduced in the following ways:  averaging the signal, reducing bandwidth, reducing resistances that generate thermal noise, and selecting an amplifier with a low noise specification.  For more details on reducing total noise refer to op amp precision labs.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1098020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Simulation</a:t>
            </a:r>
            <a:r>
              <a:rPr lang="en-US" baseline="0" dirty="0" smtClean="0"/>
              <a:t> can also be used find the total noise for the amplifier circuits.  This process is much simple than the hand calculation so many engineers skip the hand analysis.   However, the hand calculation is well worth the effort as it gives you better insight into the origin of the noise sources than simulation does.  Furthermore, solving the problem two different ways is a good way to confirm that both the simulation and hand analysis are correct.  For example, if your simulation circuit had a wiring error or a model issue you wouldn’t know that you had a problem unless you had a hand calculation to compare the result to.</a:t>
            </a:r>
          </a:p>
          <a:p>
            <a:endParaRPr lang="en-US" baseline="0" dirty="0" smtClean="0"/>
          </a:p>
          <a:p>
            <a:r>
              <a:rPr lang="en-US" baseline="0" dirty="0" smtClean="0"/>
              <a:t>To run the noise simulation in TINA SPICE, select “Analysis &gt; Noise Analysis” from the menu.  This will cause the “Noise Analysis” window to pop-up.  Enter a valid frequency range for your circuit.  In general the maximum frequency should be set to about 10 times the bandwidth.  This circuit bandwidth is in the Mega-Hertz so a frequency range from 1 to 100MHz is appropriate.  Select the “Output Noise” and “Total Noise” diagrams.  Output Noise is the noise spectral density measured in volts per root hertz.  Total noise is the integrated RMS noise.  The point at the end of the total noise curve where it flattens out or converges to a final value is the integrated total noise that corresponds to the hand calculation.  In this case the hand calculation was 196.7uV RMS and the simulation gives a total noise of 170.8uV RMS.  The discrepancy between the two numbers is because the simulation more accurately accounts for all the poles in the circuit.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80129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shows the simulation results for both noise circuits.  Note that you can compare two curves in TINA spice by first selecting and copying the curve.  Just click to select the curve and press control-c to copy.  Next switch to another tab and past the curve for comparison.  Just press Control-V to past.</a:t>
            </a:r>
          </a:p>
          <a:p>
            <a:endParaRPr lang="en-US" baseline="0" dirty="0" smtClean="0"/>
          </a:p>
          <a:p>
            <a:r>
              <a:rPr lang="en-US" baseline="0" dirty="0" smtClean="0"/>
              <a:t>By looking at the curves, you can see the noise density and total integrated noise is much lower for the noise 2 circuit.  Furthermore, you can see that the bandwidth is approximately the same for both circuits.  The bandwidth was intentionally kept the same, so that the only variable in this experiment is noise density.  To run the simulations, just click on the TINA icon in the power point presentation.  This will open up the TINA files as they are imbedded in the power point.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3854382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The simulation for reference</a:t>
            </a:r>
            <a:r>
              <a:rPr lang="en-US" baseline="0" dirty="0" smtClean="0"/>
              <a:t> noise is performed using the same approach as for the amplifier.  First select “Analysis &gt; Noise Analysis”.  Second enter the frequency range and select the Output Noise and Total Noise diagrams.  And finally, the point in the “Total Noise” curve where the noise converges to a final value is the value used for the total system noise calculation.  That is 6.31uV in this example.  Now let’s use the amplifier and reference noise with the ADC noise to find the total system noise.</a:t>
            </a:r>
            <a:endParaRPr lang="en-US" u="sng"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280423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4.emf"/><Relationship Id="rId2" Type="http://schemas.openxmlformats.org/officeDocument/2006/relationships/slideLayout" Target="../slideLayouts/slideLayout5.xml"/><Relationship Id="rId1" Type="http://schemas.openxmlformats.org/officeDocument/2006/relationships/vmlDrawing" Target="../drawings/vmlDrawing8.vml"/><Relationship Id="rId6" Type="http://schemas.openxmlformats.org/officeDocument/2006/relationships/package" Target="../embeddings/Microsoft_Visio_Drawing4.vsdx"/><Relationship Id="rId5" Type="http://schemas.openxmlformats.org/officeDocument/2006/relationships/oleObject" Target="../embeddings/oleObject10.bin"/><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vmlDrawing" Target="../drawings/vmlDrawing9.vml"/><Relationship Id="rId6" Type="http://schemas.openxmlformats.org/officeDocument/2006/relationships/image" Target="../media/image27.emf"/><Relationship Id="rId5" Type="http://schemas.openxmlformats.org/officeDocument/2006/relationships/package" Target="../embeddings/Microsoft_Visio_Drawing5.vsdx"/><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notesSlide" Target="../notesSlides/notesSlide19.xml"/><Relationship Id="rId7" Type="http://schemas.openxmlformats.org/officeDocument/2006/relationships/image" Target="../media/image36.png"/><Relationship Id="rId2" Type="http://schemas.openxmlformats.org/officeDocument/2006/relationships/slideLayout" Target="../slideLayouts/slideLayout5.xml"/><Relationship Id="rId1" Type="http://schemas.openxmlformats.org/officeDocument/2006/relationships/vmlDrawing" Target="../drawings/vmlDrawing10.vml"/><Relationship Id="rId6" Type="http://schemas.openxmlformats.org/officeDocument/2006/relationships/image" Target="../media/image35.wmf"/><Relationship Id="rId5" Type="http://schemas.openxmlformats.org/officeDocument/2006/relationships/package" Target="../embeddings/Microsoft_Excel_Worksheet6.xlsx"/><Relationship Id="rId4"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3" Type="http://schemas.openxmlformats.org/officeDocument/2006/relationships/hyperlink" Target="http://www.ti.com/tool/plabs-sar-evm-pdk"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www.ti.com/tool/ANALOG-ENGINEER-CALC"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vsd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package" Target="../embeddings/Microsoft_Visio_Drawing2.vsdx"/><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hyperlink" Target="https://training.ti.com/ti-precision-labs-op-amps-noise-1?cu=14685" TargetMode="External"/><Relationship Id="rId5" Type="http://schemas.openxmlformats.org/officeDocument/2006/relationships/image" Target="../media/image7.w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vmlDrawing" Target="../drawings/vmlDrawing4.vml"/><Relationship Id="rId5" Type="http://schemas.openxmlformats.org/officeDocument/2006/relationships/image" Target="../media/image8.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notesSlide" Target="../notesSlides/notesSlide7.xml"/><Relationship Id="rId7" Type="http://schemas.openxmlformats.org/officeDocument/2006/relationships/oleObject" Target="../embeddings/Microsoft_Visio_2003-2010_Drawing1.vsd"/><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11.png"/><Relationship Id="rId10" Type="http://schemas.openxmlformats.org/officeDocument/2006/relationships/image" Target="../media/image13.emf"/><Relationship Id="rId4" Type="http://schemas.openxmlformats.org/officeDocument/2006/relationships/image" Target="../media/image10.png"/><Relationship Id="rId9" Type="http://schemas.openxmlformats.org/officeDocument/2006/relationships/image" Target="../media/image12.emf"/></Relationships>
</file>

<file path=ppt/slides/_rels/slide8.xml.rels><?xml version="1.0" encoding="UTF-8" standalone="yes"?>
<Relationships xmlns="http://schemas.openxmlformats.org/package/2006/relationships"><Relationship Id="rId8" Type="http://schemas.openxmlformats.org/officeDocument/2006/relationships/image" Target="../media/image18.emf"/><Relationship Id="rId13" Type="http://schemas.openxmlformats.org/officeDocument/2006/relationships/image" Target="../media/image16.wmf"/><Relationship Id="rId3" Type="http://schemas.openxmlformats.org/officeDocument/2006/relationships/notesSlide" Target="../notesSlides/notesSlide8.xml"/><Relationship Id="rId7" Type="http://schemas.openxmlformats.org/officeDocument/2006/relationships/image" Target="../media/image17.emf"/><Relationship Id="rId12" Type="http://schemas.openxmlformats.org/officeDocument/2006/relationships/oleObject" Target="../embeddings/oleObject8.bin"/><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14.emf"/><Relationship Id="rId11" Type="http://schemas.openxmlformats.org/officeDocument/2006/relationships/image" Target="../media/image15.wmf"/><Relationship Id="rId5" Type="http://schemas.openxmlformats.org/officeDocument/2006/relationships/oleObject" Target="../embeddings/Microsoft_Visio_2003-2010_Drawing2.vsd"/><Relationship Id="rId10" Type="http://schemas.openxmlformats.org/officeDocument/2006/relationships/oleObject" Target="../embeddings/oleObject7.bin"/><Relationship Id="rId4" Type="http://schemas.openxmlformats.org/officeDocument/2006/relationships/oleObject" Target="../embeddings/oleObject6.bin"/><Relationship Id="rId9" Type="http://schemas.openxmlformats.org/officeDocument/2006/relationships/image" Target="../media/image19.emf"/></Relationships>
</file>

<file path=ppt/slides/_rels/slide9.xml.rels><?xml version="1.0" encoding="UTF-8" standalone="yes"?>
<Relationships xmlns="http://schemas.openxmlformats.org/package/2006/relationships"><Relationship Id="rId8" Type="http://schemas.openxmlformats.org/officeDocument/2006/relationships/package" Target="../embeddings/Microsoft_Visio_Drawing3.vsdx"/><Relationship Id="rId3" Type="http://schemas.openxmlformats.org/officeDocument/2006/relationships/notesSlide" Target="../notesSlides/notesSlide9.xml"/><Relationship Id="rId7" Type="http://schemas.openxmlformats.org/officeDocument/2006/relationships/oleObject" Target="../embeddings/oleObject9.bin"/><Relationship Id="rId2" Type="http://schemas.openxmlformats.org/officeDocument/2006/relationships/slideLayout" Target="../slideLayouts/slideLayout9.xml"/><Relationship Id="rId1" Type="http://schemas.openxmlformats.org/officeDocument/2006/relationships/vmlDrawing" Target="../drawings/vmlDrawing7.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ADC Noise</a:t>
            </a:r>
            <a:br>
              <a:rPr lang="en-US" sz="4800" dirty="0" smtClean="0">
                <a:solidFill>
                  <a:srgbClr val="C00000"/>
                </a:solidFill>
              </a:rPr>
            </a:br>
            <a:r>
              <a:rPr lang="en-US" sz="4800" dirty="0" smtClean="0">
                <a:solidFill>
                  <a:srgbClr val="C00000"/>
                </a:solidFill>
              </a:rPr>
              <a:t>Hands-on Experiment</a:t>
            </a:r>
            <a:r>
              <a:rPr lang="en-US" sz="4800" dirty="0">
                <a:solidFill>
                  <a:srgbClr val="C00000"/>
                </a:solidFill>
              </a:rPr>
              <a:t/>
            </a:r>
            <a:br>
              <a:rPr lang="en-US" sz="4800" dirty="0">
                <a:solidFill>
                  <a:srgbClr val="C00000"/>
                </a:solidFill>
              </a:rPr>
            </a:br>
            <a:r>
              <a:rPr lang="en-US" sz="2400" dirty="0">
                <a:solidFill>
                  <a:srgbClr val="C00000"/>
                </a:solidFill>
              </a:rPr>
              <a:t>TIPL </a:t>
            </a:r>
            <a:r>
              <a:rPr lang="en-US" sz="2400" dirty="0" smtClean="0">
                <a:solidFill>
                  <a:srgbClr val="C00000"/>
                </a:solidFill>
              </a:rPr>
              <a:t>4204-L</a:t>
            </a:r>
            <a:r>
              <a:rPr lang="en-US" sz="2400" dirty="0">
                <a:solidFill>
                  <a:srgbClr val="C00000"/>
                </a:solidFill>
              </a:rPr>
              <a:t/>
            </a:r>
            <a:br>
              <a:rPr lang="en-US" sz="2400" dirty="0">
                <a:solidFill>
                  <a:srgbClr val="C00000"/>
                </a:solidFill>
              </a:rPr>
            </a:br>
            <a:r>
              <a:rPr lang="en-US" sz="2400" dirty="0">
                <a:solidFill>
                  <a:srgbClr val="C00000"/>
                </a:solidFill>
              </a:rPr>
              <a:t>TI Precision Labs – SAR ADCs</a:t>
            </a: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by Art Kay and Dale Li</a:t>
            </a:r>
            <a:endParaRPr lang="en-US" sz="2400" dirty="0">
              <a:solidFill>
                <a:srgbClr val="000000"/>
              </a:solidFill>
            </a:endParaRP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0840" y="171461"/>
            <a:ext cx="13954760" cy="977266"/>
          </a:xfrm>
        </p:spPr>
        <p:txBody>
          <a:bodyPr/>
          <a:lstStyle/>
          <a:p>
            <a:r>
              <a:rPr lang="en-US" dirty="0" smtClean="0"/>
              <a:t>Total System Noise for OPA320_Noise1</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984773730"/>
                  </p:ext>
                </p:extLst>
              </p:nvPr>
            </p:nvGraphicFramePr>
            <p:xfrm>
              <a:off x="7924800" y="2280355"/>
              <a:ext cx="6477000" cy="3663245"/>
            </p:xfrm>
            <a:graphic>
              <a:graphicData uri="http://schemas.openxmlformats.org/drawingml/2006/table">
                <a:tbl>
                  <a:tblPr firstRow="1" bandRow="1">
                    <a:tableStyleId>{2D5ABB26-0587-4C30-8999-92F81FD0307C}</a:tableStyleId>
                  </a:tblPr>
                  <a:tblGrid>
                    <a:gridCol w="6477000"/>
                  </a:tblGrid>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FSR</m:t>
                                    </m:r>
                                    <m:r>
                                      <a:rPr lang="en-US" sz="1800" b="0" i="0" smtClean="0">
                                        <a:solidFill>
                                          <a:schemeClr val="tx1"/>
                                        </a:solidFill>
                                        <a:latin typeface="Cambria Math"/>
                                      </a:rPr>
                                      <m:t>_</m:t>
                                    </m:r>
                                    <m:r>
                                      <m:rPr>
                                        <m:sty m:val="p"/>
                                      </m:rPr>
                                      <a:rPr lang="en-US" sz="1800" b="0" i="0" smtClean="0">
                                        <a:solidFill>
                                          <a:schemeClr val="tx1"/>
                                        </a:solidFill>
                                        <a:latin typeface="Cambria Math"/>
                                      </a:rPr>
                                      <m:t>rms</m:t>
                                    </m:r>
                                  </m:sub>
                                </m:sSub>
                                <m:r>
                                  <a:rPr lang="en-US" sz="1800" b="0" i="0"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𝐹𝑆𝑅𝑝𝑘</m:t>
                                    </m:r>
                                  </m:sub>
                                </m:sSub>
                                <m:r>
                                  <a:rPr lang="en-US" sz="1800" b="0" i="0" smtClean="0">
                                    <a:solidFill>
                                      <a:schemeClr val="tx1"/>
                                    </a:solidFill>
                                    <a:latin typeface="Cambria Math"/>
                                    <a:ea typeface="Cambria Math"/>
                                  </a:rPr>
                                  <m:t>∙0.707</m:t>
                                </m:r>
                              </m:oMath>
                            </m:oMathPara>
                          </a14:m>
                          <a:endParaRPr lang="en-US" sz="1800" b="0" i="0" dirty="0" smtClean="0">
                            <a:solidFill>
                              <a:schemeClr val="tx1"/>
                            </a:solidFill>
                            <a:latin typeface="Cambria Math"/>
                            <a:ea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FSR</m:t>
                                    </m:r>
                                    <m:r>
                                      <a:rPr lang="en-US" sz="1800" b="0" i="0" smtClean="0">
                                        <a:solidFill>
                                          <a:schemeClr val="tx1"/>
                                        </a:solidFill>
                                        <a:latin typeface="Cambria Math"/>
                                      </a:rPr>
                                      <m:t>_</m:t>
                                    </m:r>
                                    <m:r>
                                      <m:rPr>
                                        <m:sty m:val="p"/>
                                      </m:rPr>
                                      <a:rPr lang="en-US" sz="1800" b="0" i="0" smtClean="0">
                                        <a:solidFill>
                                          <a:schemeClr val="tx1"/>
                                        </a:solidFill>
                                        <a:latin typeface="Cambria Math"/>
                                      </a:rPr>
                                      <m:t>rms</m:t>
                                    </m:r>
                                  </m:sub>
                                </m:sSub>
                                <m:r>
                                  <a:rPr lang="en-US" sz="1800" b="0" i="0" smtClean="0">
                                    <a:solidFill>
                                      <a:schemeClr val="tx1"/>
                                    </a:solidFill>
                                    <a:latin typeface="Cambria Math"/>
                                  </a:rPr>
                                  <m:t>=0.5</m:t>
                                </m:r>
                                <m:r>
                                  <a:rPr lang="en-US" sz="1800" b="0" i="0" smtClean="0">
                                    <a:solidFill>
                                      <a:schemeClr val="tx1"/>
                                    </a:solidFill>
                                    <a:latin typeface="Cambria Math"/>
                                    <a:ea typeface="Cambria Math"/>
                                  </a:rPr>
                                  <m:t>∙</m:t>
                                </m:r>
                                <m:r>
                                  <m:rPr>
                                    <m:sty m:val="p"/>
                                  </m:rPr>
                                  <a:rPr lang="en-US" sz="1800" b="0" i="0" smtClean="0">
                                    <a:solidFill>
                                      <a:schemeClr val="tx1"/>
                                    </a:solidFill>
                                    <a:latin typeface="Cambria Math"/>
                                    <a:ea typeface="Cambria Math"/>
                                  </a:rPr>
                                  <m:t>FSR</m:t>
                                </m:r>
                                <m:r>
                                  <a:rPr lang="en-US" sz="1800" b="0" i="0" smtClean="0">
                                    <a:solidFill>
                                      <a:schemeClr val="tx1"/>
                                    </a:solidFill>
                                    <a:latin typeface="Cambria Math"/>
                                    <a:ea typeface="Cambria Math"/>
                                  </a:rPr>
                                  <m:t>∙0.707</m:t>
                                </m:r>
                              </m:oMath>
                            </m:oMathPara>
                          </a14:m>
                          <a:endParaRPr lang="en-US" sz="1800" b="0" i="0" dirty="0" smtClean="0">
                            <a:solidFill>
                              <a:schemeClr val="tx1"/>
                            </a:solidFill>
                            <a:latin typeface="Cambria Math"/>
                            <a:ea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800" b="0" i="0" baseline="0" dirty="0" smtClean="0">
                              <a:solidFill>
                                <a:schemeClr val="tx1"/>
                              </a:solidFill>
                              <a:latin typeface="+mn-lt"/>
                              <a:ea typeface="Cambria Math"/>
                            </a:rPr>
                            <a:t>              </a:t>
                          </a:r>
                          <a14:m>
                            <m:oMath xmlns:m="http://schemas.openxmlformats.org/officeDocument/2006/math">
                              <m:r>
                                <a:rPr lang="en-US" sz="1800" b="0" i="0" smtClean="0">
                                  <a:solidFill>
                                    <a:schemeClr val="tx1"/>
                                  </a:solidFill>
                                  <a:latin typeface="Cambria Math"/>
                                  <a:ea typeface="Cambria Math"/>
                                </a:rPr>
                                <m:t>=</m:t>
                              </m:r>
                              <m:r>
                                <a:rPr lang="en-US" sz="1800" b="0" i="0" smtClean="0">
                                  <a:solidFill>
                                    <a:schemeClr val="tx1"/>
                                  </a:solidFill>
                                  <a:latin typeface="Cambria Math"/>
                                </a:rPr>
                                <m:t>0.5</m:t>
                              </m:r>
                              <m:r>
                                <a:rPr lang="en-US" sz="1800" b="0" i="0" smtClean="0">
                                  <a:solidFill>
                                    <a:schemeClr val="tx1"/>
                                  </a:solidFill>
                                  <a:latin typeface="Cambria Math"/>
                                  <a:ea typeface="Cambria Math"/>
                                </a:rPr>
                                <m:t>∙5</m:t>
                              </m:r>
                              <m:r>
                                <m:rPr>
                                  <m:sty m:val="p"/>
                                </m:rPr>
                                <a:rPr lang="en-US" sz="1800" b="0" i="0" smtClean="0">
                                  <a:solidFill>
                                    <a:schemeClr val="tx1"/>
                                  </a:solidFill>
                                  <a:latin typeface="Cambria Math"/>
                                  <a:ea typeface="Cambria Math"/>
                                </a:rPr>
                                <m:t>V</m:t>
                              </m:r>
                              <m:r>
                                <a:rPr lang="en-US" sz="1800" b="0" i="0" smtClean="0">
                                  <a:solidFill>
                                    <a:schemeClr val="tx1"/>
                                  </a:solidFill>
                                  <a:latin typeface="Cambria Math"/>
                                  <a:ea typeface="Cambria Math"/>
                                </a:rPr>
                                <m:t>∙0.707=1.767</m:t>
                              </m:r>
                            </m:oMath>
                          </a14:m>
                          <a:r>
                            <a:rPr lang="en-US" sz="1800" b="0" i="0" dirty="0" smtClean="0">
                              <a:solidFill>
                                <a:schemeClr val="tx1"/>
                              </a:solidFill>
                            </a:rPr>
                            <a:t>V</a:t>
                          </a:r>
                          <a:endParaRPr lang="en-US" sz="1800" b="0" i="0" dirty="0">
                            <a:solidFill>
                              <a:schemeClr val="tx1"/>
                            </a:solidFill>
                          </a:endParaRPr>
                        </a:p>
                      </a:txBody>
                      <a:tcPr anchor="ctr"/>
                    </a:tc>
                  </a:tr>
                  <a:tr h="89286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r>
                                  <a:rPr lang="en-US" sz="1800" b="0" i="1" smtClean="0">
                                    <a:solidFill>
                                      <a:schemeClr val="tx1"/>
                                    </a:solidFill>
                                    <a:latin typeface="Cambria Math"/>
                                  </a:rPr>
                                  <m:t>=</m:t>
                                </m:r>
                                <m:f>
                                  <m:fPr>
                                    <m:ctrlPr>
                                      <a:rPr lang="en-US" sz="1800" b="0" i="1" smtClean="0">
                                        <a:solidFill>
                                          <a:schemeClr val="tx1"/>
                                        </a:solidFill>
                                        <a:latin typeface="Cambria Math"/>
                                      </a:rPr>
                                    </m:ctrlPr>
                                  </m:fPr>
                                  <m:num>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𝐹𝑆𝑅</m:t>
                                        </m:r>
                                        <m:r>
                                          <a:rPr lang="en-US" sz="1800" b="0" i="1" smtClean="0">
                                            <a:solidFill>
                                              <a:schemeClr val="tx1"/>
                                            </a:solidFill>
                                            <a:latin typeface="Cambria Math"/>
                                            <a:ea typeface="Cambria Math"/>
                                          </a:rPr>
                                          <m:t>_</m:t>
                                        </m:r>
                                        <m:r>
                                          <a:rPr lang="en-US" sz="1800" b="0" i="1" smtClean="0">
                                            <a:solidFill>
                                              <a:schemeClr val="tx1"/>
                                            </a:solidFill>
                                            <a:latin typeface="Cambria Math"/>
                                            <a:ea typeface="Cambria Math"/>
                                          </a:rPr>
                                          <m:t>𝑟𝑚𝑠</m:t>
                                        </m:r>
                                      </m:sub>
                                    </m:sSub>
                                  </m:num>
                                  <m:den>
                                    <m:sSup>
                                      <m:sSupPr>
                                        <m:ctrlPr>
                                          <a:rPr lang="en-US" sz="1800" b="0" i="1" smtClean="0">
                                            <a:solidFill>
                                              <a:schemeClr val="tx1"/>
                                            </a:solidFill>
                                            <a:latin typeface="Cambria Math"/>
                                          </a:rPr>
                                        </m:ctrlPr>
                                      </m:sSupPr>
                                      <m:e>
                                        <m:r>
                                          <a:rPr lang="en-US" sz="1800" b="0" i="1" smtClean="0">
                                            <a:solidFill>
                                              <a:schemeClr val="tx1"/>
                                            </a:solidFill>
                                            <a:latin typeface="Cambria Math"/>
                                          </a:rPr>
                                          <m:t>10</m:t>
                                        </m:r>
                                      </m:e>
                                      <m:sup>
                                        <m:d>
                                          <m:dPr>
                                            <m:ctrlPr>
                                              <a:rPr lang="en-US" sz="1800" b="0" i="1" smtClean="0">
                                                <a:solidFill>
                                                  <a:schemeClr val="tx1"/>
                                                </a:solidFill>
                                                <a:latin typeface="Cambria Math"/>
                                              </a:rPr>
                                            </m:ctrlPr>
                                          </m:dPr>
                                          <m:e>
                                            <m:f>
                                              <m:fPr>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𝐴𝐷𝐶</m:t>
                                                    </m:r>
                                                  </m:sub>
                                                </m:sSub>
                                              </m:num>
                                              <m:den>
                                                <m:r>
                                                  <a:rPr lang="en-US" sz="1800" b="0" i="1" smtClean="0">
                                                    <a:solidFill>
                                                      <a:schemeClr val="tx1"/>
                                                    </a:solidFill>
                                                    <a:latin typeface="Cambria Math"/>
                                                  </a:rPr>
                                                  <m:t>20</m:t>
                                                </m:r>
                                              </m:den>
                                            </m:f>
                                          </m:e>
                                        </m:d>
                                      </m:sup>
                                    </m:sSup>
                                  </m:den>
                                </m:f>
                                <m:r>
                                  <a:rPr lang="en-US" sz="1800" b="0" i="1" smtClean="0">
                                    <a:solidFill>
                                      <a:schemeClr val="tx1"/>
                                    </a:solidFill>
                                    <a:latin typeface="Cambria Math"/>
                                  </a:rPr>
                                  <m:t>=</m:t>
                                </m:r>
                                <m:f>
                                  <m:fPr>
                                    <m:ctrlPr>
                                      <a:rPr lang="en-US" sz="1800" b="0" i="1" smtClean="0">
                                        <a:solidFill>
                                          <a:schemeClr val="tx1"/>
                                        </a:solidFill>
                                        <a:latin typeface="Cambria Math"/>
                                      </a:rPr>
                                    </m:ctrlPr>
                                  </m:fPr>
                                  <m:num>
                                    <m:r>
                                      <a:rPr lang="en-US" sz="1800" b="0" i="1" smtClean="0">
                                        <a:solidFill>
                                          <a:schemeClr val="tx1"/>
                                        </a:solidFill>
                                        <a:latin typeface="Cambria Math"/>
                                        <a:ea typeface="Cambria Math"/>
                                      </a:rPr>
                                      <m:t>1.767</m:t>
                                    </m:r>
                                    <m:r>
                                      <a:rPr lang="en-US" sz="1800" b="0" i="1" smtClean="0">
                                        <a:solidFill>
                                          <a:schemeClr val="tx1"/>
                                        </a:solidFill>
                                        <a:latin typeface="Cambria Math"/>
                                        <a:ea typeface="Cambria Math"/>
                                      </a:rPr>
                                      <m:t>𝑉</m:t>
                                    </m:r>
                                  </m:num>
                                  <m:den>
                                    <m:sSup>
                                      <m:sSupPr>
                                        <m:ctrlPr>
                                          <a:rPr lang="en-US" sz="1800" b="0" i="1" smtClean="0">
                                            <a:solidFill>
                                              <a:schemeClr val="tx1"/>
                                            </a:solidFill>
                                            <a:latin typeface="Cambria Math"/>
                                          </a:rPr>
                                        </m:ctrlPr>
                                      </m:sSupPr>
                                      <m:e>
                                        <m:r>
                                          <a:rPr lang="en-US" sz="1800" b="0" i="1" smtClean="0">
                                            <a:solidFill>
                                              <a:schemeClr val="tx1"/>
                                            </a:solidFill>
                                            <a:latin typeface="Cambria Math"/>
                                          </a:rPr>
                                          <m:t>10</m:t>
                                        </m:r>
                                      </m:e>
                                      <m:sup>
                                        <m:d>
                                          <m:dPr>
                                            <m:ctrlPr>
                                              <a:rPr lang="en-US" sz="1800" b="0" i="1" smtClean="0">
                                                <a:solidFill>
                                                  <a:schemeClr val="tx1"/>
                                                </a:solidFill>
                                                <a:latin typeface="Cambria Math"/>
                                              </a:rPr>
                                            </m:ctrlPr>
                                          </m:dPr>
                                          <m:e>
                                            <m:f>
                                              <m:fPr>
                                                <m:ctrlPr>
                                                  <a:rPr lang="en-US" sz="1800" b="0" i="1" smtClean="0">
                                                    <a:solidFill>
                                                      <a:schemeClr val="tx1"/>
                                                    </a:solidFill>
                                                    <a:latin typeface="Cambria Math"/>
                                                  </a:rPr>
                                                </m:ctrlPr>
                                              </m:fPr>
                                              <m:num>
                                                <m:r>
                                                  <a:rPr lang="en-US" sz="1800" b="0" i="1" smtClean="0">
                                                    <a:solidFill>
                                                      <a:schemeClr val="tx1"/>
                                                    </a:solidFill>
                                                    <a:latin typeface="Cambria Math"/>
                                                  </a:rPr>
                                                  <m:t>93</m:t>
                                                </m:r>
                                                <m:r>
                                                  <a:rPr lang="en-US" sz="1800" b="0" i="1" smtClean="0">
                                                    <a:solidFill>
                                                      <a:schemeClr val="tx1"/>
                                                    </a:solidFill>
                                                    <a:latin typeface="Cambria Math"/>
                                                  </a:rPr>
                                                  <m:t>𝑑𝐵</m:t>
                                                </m:r>
                                              </m:num>
                                              <m:den>
                                                <m:r>
                                                  <a:rPr lang="en-US" sz="1800" b="0" i="1" smtClean="0">
                                                    <a:solidFill>
                                                      <a:schemeClr val="tx1"/>
                                                    </a:solidFill>
                                                    <a:latin typeface="Cambria Math"/>
                                                  </a:rPr>
                                                  <m:t>20</m:t>
                                                </m:r>
                                              </m:den>
                                            </m:f>
                                          </m:e>
                                        </m:d>
                                      </m:sup>
                                    </m:sSup>
                                  </m:den>
                                </m:f>
                                <m:r>
                                  <a:rPr lang="en-US" sz="1800" b="0" i="1" smtClean="0">
                                    <a:solidFill>
                                      <a:schemeClr val="tx1"/>
                                    </a:solidFill>
                                    <a:latin typeface="Cambria Math"/>
                                  </a:rPr>
                                  <m:t>=39.6</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m:oMathPara>
                          </a14:m>
                          <a:endParaRPr lang="en-US" sz="1800" b="0" dirty="0">
                            <a:solidFill>
                              <a:schemeClr val="tx1"/>
                            </a:solidFill>
                          </a:endParaRPr>
                        </a:p>
                      </a:txBody>
                      <a:tcPr anchor="ctr"/>
                    </a:tc>
                  </a:tr>
                  <a:tr h="77064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𝑛𝑇</m:t>
                                    </m:r>
                                  </m:sub>
                                </m:sSub>
                                <m:r>
                                  <a:rPr lang="en-US" sz="1800" b="0" i="1" smtClean="0">
                                    <a:solidFill>
                                      <a:schemeClr val="tx1"/>
                                    </a:solidFill>
                                    <a:latin typeface="Cambria Math"/>
                                  </a:rPr>
                                  <m:t>=</m:t>
                                </m:r>
                                <m:rad>
                                  <m:radPr>
                                    <m:degHide m:val="on"/>
                                    <m:ctrlPr>
                                      <a:rPr lang="en-US" sz="1800" b="0" i="1" smtClean="0">
                                        <a:solidFill>
                                          <a:schemeClr val="tx1"/>
                                        </a:solidFill>
                                        <a:latin typeface="Cambria Math"/>
                                      </a:rPr>
                                    </m:ctrlPr>
                                  </m:radPr>
                                  <m:deg/>
                                  <m:e>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𝑛𝐴𝑚𝑝</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r>
                                          <a:rPr lang="en-US" sz="1800" b="0" i="1"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𝑛𝑅𝑒𝑓</m:t>
                                            </m:r>
                                          </m:sub>
                                        </m:sSub>
                                        <m:r>
                                          <a:rPr lang="en-US" sz="1800" b="0" i="1" smtClean="0">
                                            <a:solidFill>
                                              <a:schemeClr val="tx1"/>
                                            </a:solidFill>
                                            <a:latin typeface="Cambria Math"/>
                                          </a:rPr>
                                          <m:t>)</m:t>
                                        </m:r>
                                      </m:e>
                                      <m:sup>
                                        <m:r>
                                          <a:rPr lang="en-US" sz="1800" b="0" i="1" smtClean="0">
                                            <a:solidFill>
                                              <a:schemeClr val="tx1"/>
                                            </a:solidFill>
                                            <a:latin typeface="Cambria Math"/>
                                          </a:rPr>
                                          <m:t>2</m:t>
                                        </m:r>
                                      </m:sup>
                                    </m:sSup>
                                  </m:e>
                                </m:rad>
                              </m:oMath>
                            </m:oMathPara>
                          </a14:m>
                          <a:endParaRPr lang="en-US" sz="1800" b="0" i="1" dirty="0" smtClean="0">
                            <a:solidFill>
                              <a:schemeClr val="tx1"/>
                            </a:solidFill>
                            <a:latin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rPr>
                            <a:t>       </a:t>
                          </a:r>
                          <a14:m>
                            <m:oMath xmlns:m="http://schemas.openxmlformats.org/officeDocument/2006/math">
                              <m:r>
                                <a:rPr lang="en-US" sz="1800" b="0" i="1" smtClean="0">
                                  <a:solidFill>
                                    <a:schemeClr val="tx1"/>
                                  </a:solidFill>
                                  <a:latin typeface="Cambria Math"/>
                                </a:rPr>
                                <m:t>=</m:t>
                              </m:r>
                              <m:rad>
                                <m:radPr>
                                  <m:degHide m:val="on"/>
                                  <m:ctrlPr>
                                    <a:rPr lang="en-US" sz="1800" b="0" i="1" smtClean="0">
                                      <a:solidFill>
                                        <a:schemeClr val="tx1"/>
                                      </a:solidFill>
                                      <a:latin typeface="Cambria Math"/>
                                    </a:rPr>
                                  </m:ctrlPr>
                                </m:radPr>
                                <m:deg/>
                                <m:e>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r>
                                            <a:rPr lang="en-US" sz="1800" b="0" i="1" smtClean="0">
                                              <a:solidFill>
                                                <a:schemeClr val="tx1"/>
                                              </a:solidFill>
                                              <a:latin typeface="Cambria Math"/>
                                            </a:rPr>
                                            <m:t>39.6</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r>
                                            <a:rPr lang="en-US" sz="1800" b="0" i="1" smtClean="0">
                                              <a:solidFill>
                                                <a:schemeClr val="tx1"/>
                                              </a:solidFill>
                                              <a:latin typeface="Cambria Math"/>
                                            </a:rPr>
                                            <m:t>170.8</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r>
                                        <a:rPr lang="en-US" sz="1800" b="0" i="1" smtClean="0">
                                          <a:solidFill>
                                            <a:schemeClr val="tx1"/>
                                          </a:solidFill>
                                          <a:latin typeface="Cambria Math"/>
                                        </a:rPr>
                                        <m:t>(6.3</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rPr>
                                        <m:t>)</m:t>
                                      </m:r>
                                    </m:e>
                                    <m:sup>
                                      <m:r>
                                        <a:rPr lang="en-US" sz="1800" b="0" i="1" smtClean="0">
                                          <a:solidFill>
                                            <a:schemeClr val="tx1"/>
                                          </a:solidFill>
                                          <a:latin typeface="Cambria Math"/>
                                        </a:rPr>
                                        <m:t>2</m:t>
                                      </m:r>
                                    </m:sup>
                                  </m:sSup>
                                </m:e>
                              </m:rad>
                              <m:r>
                                <a:rPr lang="en-US" sz="1800" b="0" i="1" smtClean="0">
                                  <a:solidFill>
                                    <a:schemeClr val="tx1"/>
                                  </a:solidFill>
                                  <a:latin typeface="Cambria Math"/>
                                </a:rPr>
                                <m:t>=175.4</m:t>
                              </m:r>
                              <m:r>
                                <a:rPr lang="el-GR"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a14:m>
                          <a:endParaRPr lang="en-US" sz="1800" b="0" dirty="0">
                            <a:solidFill>
                              <a:schemeClr val="tx1"/>
                            </a:solidFill>
                          </a:endParaRPr>
                        </a:p>
                      </a:txBody>
                      <a:tcPr anchor="ctr"/>
                    </a:tc>
                  </a:tr>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𝑡𝑜𝑡𝑎𝑙</m:t>
                                    </m:r>
                                  </m:sub>
                                </m:sSub>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FSR</m:t>
                                                </m:r>
                                              </m:e>
                                              <m:sub>
                                                <m:r>
                                                  <m:rPr>
                                                    <m:sty m:val="p"/>
                                                  </m:rPr>
                                                  <a:rPr lang="en-US" sz="1800" b="0" i="0" smtClean="0">
                                                    <a:solidFill>
                                                      <a:schemeClr val="tx1"/>
                                                    </a:solidFill>
                                                    <a:latin typeface="Cambria Math"/>
                                                  </a:rPr>
                                                  <m:t>rms</m:t>
                                                </m:r>
                                              </m:sub>
                                            </m:sSub>
                                          </m:sub>
                                        </m:sSub>
                                      </m:num>
                                      <m:den>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𝑛𝑇</m:t>
                                            </m:r>
                                          </m:sub>
                                        </m:sSub>
                                      </m:den>
                                    </m:f>
                                  </m:e>
                                </m:d>
                                <m:r>
                                  <a:rPr lang="en-US" sz="1800" b="0" i="1" smtClean="0">
                                    <a:solidFill>
                                      <a:schemeClr val="tx1"/>
                                    </a:solidFill>
                                    <a:latin typeface="Cambria Math"/>
                                    <a:ea typeface="Cambria Math"/>
                                  </a:rPr>
                                  <m:t>=</m:t>
                                </m:r>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r>
                                          <a:rPr lang="en-US" sz="1800" b="0" i="1" smtClean="0">
                                            <a:solidFill>
                                              <a:schemeClr val="tx1"/>
                                            </a:solidFill>
                                            <a:latin typeface="Cambria Math"/>
                                            <a:ea typeface="Cambria Math"/>
                                          </a:rPr>
                                          <m:t>1.767</m:t>
                                        </m:r>
                                        <m:r>
                                          <a:rPr lang="en-US" sz="1800" b="0" i="1" smtClean="0">
                                            <a:solidFill>
                                              <a:schemeClr val="tx1"/>
                                            </a:solidFill>
                                            <a:latin typeface="Cambria Math"/>
                                            <a:ea typeface="Cambria Math"/>
                                          </a:rPr>
                                          <m:t>𝑉</m:t>
                                        </m:r>
                                      </m:num>
                                      <m:den>
                                        <m:r>
                                          <a:rPr lang="en-US" sz="1800" b="0" i="1" smtClean="0">
                                            <a:solidFill>
                                              <a:schemeClr val="tx1"/>
                                            </a:solidFill>
                                            <a:latin typeface="Cambria Math"/>
                                          </a:rPr>
                                          <m:t>175.4</m:t>
                                        </m:r>
                                        <m:r>
                                          <a:rPr lang="el-GR"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den>
                                    </m:f>
                                  </m:e>
                                </m:d>
                                <m:r>
                                  <a:rPr lang="en-US" sz="1800" b="0" i="1" smtClean="0">
                                    <a:solidFill>
                                      <a:schemeClr val="tx1"/>
                                    </a:solidFill>
                                    <a:latin typeface="Cambria Math"/>
                                    <a:ea typeface="Cambria Math"/>
                                  </a:rPr>
                                  <m:t>=80.1 </m:t>
                                </m:r>
                                <m:r>
                                  <a:rPr lang="en-US" sz="1800" b="0" i="1" smtClean="0">
                                    <a:solidFill>
                                      <a:schemeClr val="tx1"/>
                                    </a:solidFill>
                                    <a:latin typeface="Cambria Math"/>
                                    <a:ea typeface="Cambria Math"/>
                                  </a:rPr>
                                  <m:t>𝑑𝐵</m:t>
                                </m:r>
                                <m:r>
                                  <a:rPr lang="en-US" sz="1800" b="0" i="1" smtClean="0">
                                    <a:solidFill>
                                      <a:schemeClr val="tx1"/>
                                    </a:solidFill>
                                    <a:latin typeface="Cambria Math"/>
                                    <a:ea typeface="Cambria Math"/>
                                  </a:rPr>
                                  <m:t>⁡</m:t>
                                </m:r>
                              </m:oMath>
                            </m:oMathPara>
                          </a14:m>
                          <a:endParaRPr lang="en-US" sz="1800" b="0" dirty="0">
                            <a:solidFill>
                              <a:schemeClr val="tx1"/>
                            </a:solidFill>
                          </a:endParaRPr>
                        </a:p>
                      </a:txBody>
                      <a:tcPr anchor="ct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2984773730"/>
                  </p:ext>
                </p:extLst>
              </p:nvPr>
            </p:nvGraphicFramePr>
            <p:xfrm>
              <a:off x="7924800" y="2280355"/>
              <a:ext cx="6477000" cy="3663245"/>
            </p:xfrm>
            <a:graphic>
              <a:graphicData uri="http://schemas.openxmlformats.org/drawingml/2006/table">
                <a:tbl>
                  <a:tblPr firstRow="1" bandRow="1">
                    <a:tableStyleId>{2D5ABB26-0587-4C30-8999-92F81FD0307C}</a:tableStyleId>
                  </a:tblPr>
                  <a:tblGrid>
                    <a:gridCol w="6477000"/>
                  </a:tblGrid>
                  <a:tr h="944817">
                    <a:tc>
                      <a:txBody>
                        <a:bodyPr/>
                        <a:lstStyle/>
                        <a:p>
                          <a:endParaRPr lang="en-US"/>
                        </a:p>
                      </a:txBody>
                      <a:tcPr anchor="ctr">
                        <a:blipFill rotWithShape="1">
                          <a:blip r:embed="rId4"/>
                          <a:stretch>
                            <a:fillRect b="-287742"/>
                          </a:stretch>
                        </a:blipFill>
                      </a:tcPr>
                    </a:tc>
                  </a:tr>
                  <a:tr h="892863">
                    <a:tc>
                      <a:txBody>
                        <a:bodyPr/>
                        <a:lstStyle/>
                        <a:p>
                          <a:endParaRPr lang="en-US"/>
                        </a:p>
                      </a:txBody>
                      <a:tcPr anchor="ctr">
                        <a:blipFill rotWithShape="1">
                          <a:blip r:embed="rId4"/>
                          <a:stretch>
                            <a:fillRect t="-106164" b="-205479"/>
                          </a:stretch>
                        </a:blipFill>
                      </a:tcPr>
                    </a:tc>
                  </a:tr>
                  <a:tr h="981837">
                    <a:tc>
                      <a:txBody>
                        <a:bodyPr/>
                        <a:lstStyle/>
                        <a:p>
                          <a:endParaRPr lang="en-US"/>
                        </a:p>
                      </a:txBody>
                      <a:tcPr anchor="ctr">
                        <a:blipFill rotWithShape="1">
                          <a:blip r:embed="rId4"/>
                          <a:stretch>
                            <a:fillRect t="-185802" b="-85185"/>
                          </a:stretch>
                        </a:blipFill>
                      </a:tcPr>
                    </a:tc>
                  </a:tr>
                  <a:tr h="843728">
                    <a:tc>
                      <a:txBody>
                        <a:bodyPr/>
                        <a:lstStyle/>
                        <a:p>
                          <a:endParaRPr lang="en-US"/>
                        </a:p>
                      </a:txBody>
                      <a:tcPr anchor="ctr">
                        <a:blipFill rotWithShape="1">
                          <a:blip r:embed="rId4"/>
                          <a:stretch>
                            <a:fillRect t="-335507"/>
                          </a:stretch>
                        </a:blipFill>
                      </a:tcPr>
                    </a:tc>
                  </a:tr>
                </a:tbl>
              </a:graphicData>
            </a:graphic>
          </p:graphicFrame>
        </mc:Fallback>
      </mc:AlternateContent>
      <p:sp>
        <p:nvSpPr>
          <p:cNvPr id="7" name="Rounded Rectangle 6"/>
          <p:cNvSpPr/>
          <p:nvPr/>
        </p:nvSpPr>
        <p:spPr>
          <a:xfrm>
            <a:off x="7696200" y="1981200"/>
            <a:ext cx="6629400" cy="41910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892194022"/>
              </p:ext>
            </p:extLst>
          </p:nvPr>
        </p:nvGraphicFramePr>
        <p:xfrm>
          <a:off x="152400" y="1828800"/>
          <a:ext cx="7416613" cy="4800600"/>
        </p:xfrm>
        <a:graphic>
          <a:graphicData uri="http://schemas.openxmlformats.org/presentationml/2006/ole">
            <mc:AlternateContent xmlns:mc="http://schemas.openxmlformats.org/markup-compatibility/2006">
              <mc:Choice xmlns:v="urn:schemas-microsoft-com:vml" Requires="v">
                <p:oleObj spid="_x0000_s64669" name="Visio" r:id="rId6" imgW="6004515" imgH="3886272" progId="Visio.Drawing.15">
                  <p:embed/>
                </p:oleObj>
              </mc:Choice>
              <mc:Fallback>
                <p:oleObj name="Visio" r:id="rId6" imgW="6004515" imgH="3886272" progId="Visio.Drawing.15">
                  <p:embed/>
                  <p:pic>
                    <p:nvPicPr>
                      <p:cNvPr id="0" name=""/>
                      <p:cNvPicPr/>
                      <p:nvPr/>
                    </p:nvPicPr>
                    <p:blipFill>
                      <a:blip r:embed="rId7"/>
                      <a:stretch>
                        <a:fillRect/>
                      </a:stretch>
                    </p:blipFill>
                    <p:spPr>
                      <a:xfrm>
                        <a:off x="152400" y="1828800"/>
                        <a:ext cx="7416613" cy="4800600"/>
                      </a:xfrm>
                      <a:prstGeom prst="rect">
                        <a:avLst/>
                      </a:prstGeom>
                    </p:spPr>
                  </p:pic>
                </p:oleObj>
              </mc:Fallback>
            </mc:AlternateContent>
          </a:graphicData>
        </a:graphic>
      </p:graphicFrame>
    </p:spTree>
    <p:extLst>
      <p:ext uri="{BB962C8B-B14F-4D97-AF65-F5344CB8AC3E}">
        <p14:creationId xmlns:p14="http://schemas.microsoft.com/office/powerpoint/2010/main" val="31310244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 Using the Analog Engineer’s Calculator</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pic>
        <p:nvPicPr>
          <p:cNvPr id="716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344715"/>
            <a:ext cx="12715875" cy="62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4754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12</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136102127"/>
              </p:ext>
            </p:extLst>
          </p:nvPr>
        </p:nvGraphicFramePr>
        <p:xfrm>
          <a:off x="2811463" y="1069975"/>
          <a:ext cx="9240001" cy="6245225"/>
        </p:xfrm>
        <a:graphic>
          <a:graphicData uri="http://schemas.openxmlformats.org/presentationml/2006/ole">
            <mc:AlternateContent xmlns:mc="http://schemas.openxmlformats.org/markup-compatibility/2006">
              <mc:Choice xmlns:v="urn:schemas-microsoft-com:vml" Requires="v">
                <p:oleObj spid="_x0000_s65690" name="Visio" r:id="rId5" imgW="9006881" imgH="6088392" progId="Visio.Drawing.15">
                  <p:embed/>
                </p:oleObj>
              </mc:Choice>
              <mc:Fallback>
                <p:oleObj name="Visio" r:id="rId5" imgW="9006881" imgH="6088392" progId="Visio.Drawing.15">
                  <p:embed/>
                  <p:pic>
                    <p:nvPicPr>
                      <p:cNvPr id="0" name=""/>
                      <p:cNvPicPr/>
                      <p:nvPr/>
                    </p:nvPicPr>
                    <p:blipFill>
                      <a:blip r:embed="rId6"/>
                      <a:stretch>
                        <a:fillRect/>
                      </a:stretch>
                    </p:blipFill>
                    <p:spPr>
                      <a:xfrm>
                        <a:off x="2811463" y="1069975"/>
                        <a:ext cx="9240001" cy="6245225"/>
                      </a:xfrm>
                      <a:prstGeom prst="rect">
                        <a:avLst/>
                      </a:prstGeom>
                    </p:spPr>
                  </p:pic>
                </p:oleObj>
              </mc:Fallback>
            </mc:AlternateContent>
          </a:graphicData>
        </a:graphic>
      </p:graphicFrame>
    </p:spTree>
    <p:extLst>
      <p:ext uri="{BB962C8B-B14F-4D97-AF65-F5344CB8AC3E}">
        <p14:creationId xmlns:p14="http://schemas.microsoft.com/office/powerpoint/2010/main" val="1453153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939924"/>
            <a:ext cx="9182100" cy="645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Start &amp; Setup </a:t>
            </a:r>
            <a:r>
              <a:rPr lang="en-US" dirty="0" smtClean="0"/>
              <a:t>the PLABS-SAR EVM Software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13</a:t>
            </a:fld>
            <a:endParaRPr lang="en-US"/>
          </a:p>
        </p:txBody>
      </p:sp>
      <p:pic>
        <p:nvPicPr>
          <p:cNvPr id="6451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750" t="34349" r="29897" b="40787"/>
          <a:stretch/>
        </p:blipFill>
        <p:spPr bwMode="auto">
          <a:xfrm>
            <a:off x="471668" y="1219200"/>
            <a:ext cx="3723376" cy="2783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ounded Rectangle 10"/>
          <p:cNvSpPr/>
          <p:nvPr/>
        </p:nvSpPr>
        <p:spPr>
          <a:xfrm>
            <a:off x="161656" y="4572000"/>
            <a:ext cx="4343400" cy="127080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 Select “</a:t>
            </a:r>
            <a:r>
              <a:rPr lang="en-US" sz="2400" dirty="0" err="1" smtClean="0">
                <a:solidFill>
                  <a:schemeClr val="tx1"/>
                </a:solidFill>
              </a:rPr>
              <a:t>Plabs</a:t>
            </a:r>
            <a:r>
              <a:rPr lang="en-US" sz="2400" dirty="0" smtClean="0">
                <a:solidFill>
                  <a:schemeClr val="tx1"/>
                </a:solidFill>
              </a:rPr>
              <a:t>-SAR-EVM” from “start&gt;All Programs”</a:t>
            </a:r>
            <a:endParaRPr lang="en-US" sz="2400" dirty="0">
              <a:solidFill>
                <a:schemeClr val="tx1"/>
              </a:solidFill>
            </a:endParaRPr>
          </a:p>
        </p:txBody>
      </p:sp>
      <p:cxnSp>
        <p:nvCxnSpPr>
          <p:cNvPr id="12" name="Straight Arrow Connector 11"/>
          <p:cNvCxnSpPr/>
          <p:nvPr/>
        </p:nvCxnSpPr>
        <p:spPr>
          <a:xfrm flipV="1">
            <a:off x="2286000" y="40386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6781800" y="5689921"/>
            <a:ext cx="4038600" cy="1701478"/>
            <a:chOff x="7010400" y="5842323"/>
            <a:chExt cx="4038600" cy="1701478"/>
          </a:xfrm>
        </p:grpSpPr>
        <p:sp>
          <p:nvSpPr>
            <p:cNvPr id="22" name="Rounded Rectangle 21"/>
            <p:cNvSpPr/>
            <p:nvPr/>
          </p:nvSpPr>
          <p:spPr>
            <a:xfrm>
              <a:off x="7010400" y="5842323"/>
              <a:ext cx="2971800" cy="170147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If the EVM is operating correctly, “HW Connected” will be displayed.  </a:t>
              </a:r>
              <a:endParaRPr lang="en-US" sz="2400" dirty="0">
                <a:solidFill>
                  <a:schemeClr val="tx1"/>
                </a:solidFill>
              </a:endParaRPr>
            </a:p>
          </p:txBody>
        </p:sp>
        <p:cxnSp>
          <p:nvCxnSpPr>
            <p:cNvPr id="23" name="Straight Arrow Connector 22"/>
            <p:cNvCxnSpPr>
              <a:stCxn id="22" idx="3"/>
            </p:cNvCxnSpPr>
            <p:nvPr/>
          </p:nvCxnSpPr>
          <p:spPr>
            <a:xfrm>
              <a:off x="9982200" y="6693062"/>
              <a:ext cx="1066800" cy="6182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037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3710" y="964417"/>
            <a:ext cx="9273540" cy="6515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Measure the Noise and DC Level</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14</a:t>
            </a:fld>
            <a:endParaRPr lang="en-US"/>
          </a:p>
        </p:txBody>
      </p:sp>
      <p:cxnSp>
        <p:nvCxnSpPr>
          <p:cNvPr id="9" name="Straight Arrow Connector 8"/>
          <p:cNvCxnSpPr/>
          <p:nvPr/>
        </p:nvCxnSpPr>
        <p:spPr>
          <a:xfrm flipV="1">
            <a:off x="3013710" y="5486400"/>
            <a:ext cx="257175" cy="5905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059555" y="6088380"/>
            <a:ext cx="1177290" cy="7059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3" idx="1"/>
          </p:cNvCxnSpPr>
          <p:nvPr/>
        </p:nvCxnSpPr>
        <p:spPr>
          <a:xfrm flipH="1" flipV="1">
            <a:off x="6629400" y="6088380"/>
            <a:ext cx="304800" cy="4171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6934200" y="6076950"/>
            <a:ext cx="2971800" cy="8572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Press Capture.</a:t>
            </a:r>
            <a:endParaRPr lang="en-US" sz="2400" dirty="0">
              <a:solidFill>
                <a:schemeClr val="tx1"/>
              </a:solidFill>
            </a:endParaRPr>
          </a:p>
        </p:txBody>
      </p:sp>
      <p:cxnSp>
        <p:nvCxnSpPr>
          <p:cNvPr id="26" name="Straight Arrow Connector 25"/>
          <p:cNvCxnSpPr/>
          <p:nvPr/>
        </p:nvCxnSpPr>
        <p:spPr>
          <a:xfrm flipH="1">
            <a:off x="11887200" y="5410200"/>
            <a:ext cx="609600" cy="6120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11125200" y="4330307"/>
            <a:ext cx="3352800" cy="1156093"/>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3. The DC output should be about 1.1V.</a:t>
            </a:r>
            <a:endParaRPr lang="en-US" sz="2400" dirty="0">
              <a:solidFill>
                <a:schemeClr val="tx1"/>
              </a:solidFill>
            </a:endParaRPr>
          </a:p>
        </p:txBody>
      </p:sp>
      <p:sp>
        <p:nvSpPr>
          <p:cNvPr id="12" name="Rounded Rectangle 11"/>
          <p:cNvSpPr/>
          <p:nvPr/>
        </p:nvSpPr>
        <p:spPr>
          <a:xfrm>
            <a:off x="457200" y="6088380"/>
            <a:ext cx="3886200" cy="155669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 The default settings of 1Msps, and 262144 work well for this experiment.  </a:t>
            </a:r>
            <a:endParaRPr lang="en-US" sz="2400" dirty="0">
              <a:solidFill>
                <a:schemeClr val="tx1"/>
              </a:solidFill>
            </a:endParaRPr>
          </a:p>
        </p:txBody>
      </p:sp>
      <p:cxnSp>
        <p:nvCxnSpPr>
          <p:cNvPr id="13" name="Straight Arrow Connector 12"/>
          <p:cNvCxnSpPr/>
          <p:nvPr/>
        </p:nvCxnSpPr>
        <p:spPr>
          <a:xfrm>
            <a:off x="1295400" y="1949646"/>
            <a:ext cx="1718310"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152400" y="1371600"/>
            <a:ext cx="2514600" cy="15240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4. Change page to “Histogram Analysis”</a:t>
            </a:r>
            <a:endParaRPr lang="en-US" sz="2400" dirty="0">
              <a:solidFill>
                <a:schemeClr val="tx1"/>
              </a:solidFill>
            </a:endParaRPr>
          </a:p>
        </p:txBody>
      </p:sp>
    </p:spTree>
    <p:extLst>
      <p:ext uri="{BB962C8B-B14F-4D97-AF65-F5344CB8AC3E}">
        <p14:creationId xmlns:p14="http://schemas.microsoft.com/office/powerpoint/2010/main" val="25725239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710" y="964417"/>
            <a:ext cx="9273540" cy="6515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Look at the Statistics Under “Histogram Analysis”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15</a:t>
            </a:fld>
            <a:endParaRPr lang="en-US"/>
          </a:p>
        </p:txBody>
      </p:sp>
      <p:cxnSp>
        <p:nvCxnSpPr>
          <p:cNvPr id="8" name="Straight Arrow Connector 7"/>
          <p:cNvCxnSpPr/>
          <p:nvPr/>
        </p:nvCxnSpPr>
        <p:spPr>
          <a:xfrm flipH="1">
            <a:off x="11353800" y="4800600"/>
            <a:ext cx="1219200" cy="1219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10210800" y="4038600"/>
            <a:ext cx="4191000" cy="109755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“Sigma” is one standard deviation which is the RMS noise in codes.</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4" name="Rounded Rectangle 3"/>
              <p:cNvSpPr/>
              <p:nvPr/>
            </p:nvSpPr>
            <p:spPr>
              <a:xfrm>
                <a:off x="304800" y="5562600"/>
                <a:ext cx="7543800" cy="2057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r>
                      <m:rPr>
                        <m:sty m:val="p"/>
                      </m:rPr>
                      <a:rPr lang="en-US" b="0" i="0" smtClean="0">
                        <a:solidFill>
                          <a:schemeClr val="tx1"/>
                        </a:solidFill>
                        <a:latin typeface="Cambria Math"/>
                      </a:rPr>
                      <m:t>LSB</m:t>
                    </m:r>
                    <m:r>
                      <a:rPr lang="en-US" b="0" i="0" smtClean="0">
                        <a:solidFill>
                          <a:schemeClr val="tx1"/>
                        </a:solidFill>
                        <a:latin typeface="Cambria Math"/>
                      </a:rPr>
                      <m:t>= </m:t>
                    </m:r>
                    <m:f>
                      <m:fPr>
                        <m:ctrlPr>
                          <a:rPr lang="en-US" b="0" i="1" smtClean="0">
                            <a:solidFill>
                              <a:schemeClr val="tx1"/>
                            </a:solidFill>
                            <a:latin typeface="Cambria Math"/>
                          </a:rPr>
                        </m:ctrlPr>
                      </m:fPr>
                      <m:num>
                        <m:sSub>
                          <m:sSubPr>
                            <m:ctrlPr>
                              <a:rPr lang="en-US" b="0" i="1" smtClean="0">
                                <a:solidFill>
                                  <a:schemeClr val="tx1"/>
                                </a:solidFill>
                                <a:latin typeface="Cambria Math"/>
                              </a:rPr>
                            </m:ctrlPr>
                          </m:sSubPr>
                          <m:e>
                            <m:r>
                              <m:rPr>
                                <m:sty m:val="p"/>
                              </m:rPr>
                              <a:rPr lang="en-US" b="0" i="0" smtClean="0">
                                <a:solidFill>
                                  <a:schemeClr val="tx1"/>
                                </a:solidFill>
                                <a:latin typeface="Cambria Math"/>
                              </a:rPr>
                              <m:t>V</m:t>
                            </m:r>
                          </m:e>
                          <m:sub>
                            <m:r>
                              <m:rPr>
                                <m:sty m:val="p"/>
                              </m:rPr>
                              <a:rPr lang="en-US" b="0" i="0" smtClean="0">
                                <a:solidFill>
                                  <a:schemeClr val="tx1"/>
                                </a:solidFill>
                                <a:latin typeface="Cambria Math"/>
                              </a:rPr>
                              <m:t>FSR</m:t>
                            </m:r>
                          </m:sub>
                        </m:sSub>
                      </m:num>
                      <m:den>
                        <m:sSup>
                          <m:sSupPr>
                            <m:ctrlPr>
                              <a:rPr lang="en-US" b="0" i="1" smtClean="0">
                                <a:solidFill>
                                  <a:schemeClr val="tx1"/>
                                </a:solidFill>
                                <a:latin typeface="Cambria Math"/>
                              </a:rPr>
                            </m:ctrlPr>
                          </m:sSupPr>
                          <m:e>
                            <m:r>
                              <a:rPr lang="en-US" b="0" i="0" smtClean="0">
                                <a:solidFill>
                                  <a:schemeClr val="tx1"/>
                                </a:solidFill>
                                <a:latin typeface="Cambria Math"/>
                              </a:rPr>
                              <m:t>2</m:t>
                            </m:r>
                          </m:e>
                          <m:sup>
                            <m:r>
                              <m:rPr>
                                <m:sty m:val="p"/>
                              </m:rPr>
                              <a:rPr lang="en-US" b="0" i="0" smtClean="0">
                                <a:solidFill>
                                  <a:schemeClr val="tx1"/>
                                </a:solidFill>
                                <a:latin typeface="Cambria Math"/>
                              </a:rPr>
                              <m:t>N</m:t>
                            </m:r>
                          </m:sup>
                        </m:sSup>
                      </m:den>
                    </m:f>
                    <m:r>
                      <a:rPr lang="en-US" b="0" i="0" smtClean="0">
                        <a:solidFill>
                          <a:schemeClr val="tx1"/>
                        </a:solidFill>
                        <a:latin typeface="Cambria Math"/>
                      </a:rPr>
                      <m:t>=</m:t>
                    </m:r>
                    <m:f>
                      <m:fPr>
                        <m:ctrlPr>
                          <a:rPr lang="en-US" i="1">
                            <a:solidFill>
                              <a:schemeClr val="tx1"/>
                            </a:solidFill>
                            <a:latin typeface="Cambria Math"/>
                          </a:rPr>
                        </m:ctrlPr>
                      </m:fPr>
                      <m:num>
                        <m:r>
                          <a:rPr lang="en-US" b="0" i="0" smtClean="0">
                            <a:solidFill>
                              <a:schemeClr val="tx1"/>
                            </a:solidFill>
                            <a:latin typeface="Cambria Math"/>
                          </a:rPr>
                          <m:t>5</m:t>
                        </m:r>
                        <m:r>
                          <m:rPr>
                            <m:sty m:val="p"/>
                          </m:rPr>
                          <a:rPr lang="en-US" b="0" i="0" smtClean="0">
                            <a:solidFill>
                              <a:schemeClr val="tx1"/>
                            </a:solidFill>
                            <a:latin typeface="Cambria Math"/>
                          </a:rPr>
                          <m:t>V</m:t>
                        </m:r>
                      </m:num>
                      <m:den>
                        <m:sSup>
                          <m:sSupPr>
                            <m:ctrlPr>
                              <a:rPr lang="en-US" i="1">
                                <a:solidFill>
                                  <a:schemeClr val="tx1"/>
                                </a:solidFill>
                                <a:latin typeface="Cambria Math"/>
                              </a:rPr>
                            </m:ctrlPr>
                          </m:sSupPr>
                          <m:e>
                            <m:r>
                              <a:rPr lang="en-US" i="0">
                                <a:solidFill>
                                  <a:schemeClr val="tx1"/>
                                </a:solidFill>
                                <a:latin typeface="Cambria Math"/>
                              </a:rPr>
                              <m:t>2</m:t>
                            </m:r>
                          </m:e>
                          <m:sup>
                            <m:r>
                              <a:rPr lang="en-US" b="0" i="0" smtClean="0">
                                <a:solidFill>
                                  <a:schemeClr val="tx1"/>
                                </a:solidFill>
                                <a:latin typeface="Cambria Math"/>
                              </a:rPr>
                              <m:t>16</m:t>
                            </m:r>
                          </m:sup>
                        </m:sSup>
                      </m:den>
                    </m:f>
                    <m:r>
                      <a:rPr lang="en-US" b="0" i="0" smtClean="0">
                        <a:solidFill>
                          <a:schemeClr val="tx1"/>
                        </a:solidFill>
                        <a:latin typeface="Cambria Math"/>
                      </a:rPr>
                      <m:t>=76.29</m:t>
                    </m:r>
                  </m:oMath>
                </a14:m>
                <a:r>
                  <a:rPr lang="en-US" dirty="0" smtClean="0">
                    <a:solidFill>
                      <a:schemeClr val="tx1"/>
                    </a:solidFill>
                  </a:rPr>
                  <a:t>µV</a:t>
                </a:r>
                <a:endParaRPr lang="en-US" dirty="0">
                  <a:solidFill>
                    <a:schemeClr val="tx1"/>
                  </a:solidFill>
                </a:endParaRPr>
              </a:p>
              <a:p>
                <a:pPr/>
                <a14:m>
                  <m:oMathPara xmlns:m="http://schemas.openxmlformats.org/officeDocument/2006/math">
                    <m:oMathParaPr>
                      <m:jc m:val="left"/>
                    </m:oMathParaPr>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𝑉</m:t>
                          </m:r>
                        </m:e>
                        <m:sub>
                          <m:r>
                            <a:rPr lang="en-US" b="0" i="1" smtClean="0">
                              <a:solidFill>
                                <a:schemeClr val="tx1"/>
                              </a:solidFill>
                              <a:latin typeface="Cambria Math"/>
                            </a:rPr>
                            <m:t>𝑛𝑜𝑖𝑠𝑒</m:t>
                          </m:r>
                          <m:r>
                            <a:rPr lang="en-US" b="0" i="1" smtClean="0">
                              <a:solidFill>
                                <a:schemeClr val="tx1"/>
                              </a:solidFill>
                              <a:latin typeface="Cambria Math"/>
                            </a:rPr>
                            <m:t>_</m:t>
                          </m:r>
                          <m:r>
                            <a:rPr lang="en-US" b="0" i="1" smtClean="0">
                              <a:solidFill>
                                <a:schemeClr val="tx1"/>
                              </a:solidFill>
                              <a:latin typeface="Cambria Math"/>
                            </a:rPr>
                            <m:t>𝑚𝑒𝑎𝑠</m:t>
                          </m:r>
                        </m:sub>
                      </m:sSub>
                      <m:r>
                        <a:rPr lang="en-US" b="0" i="1" smtClean="0">
                          <a:solidFill>
                            <a:schemeClr val="tx1"/>
                          </a:solidFill>
                          <a:latin typeface="Cambria Math"/>
                        </a:rPr>
                        <m:t>=</m:t>
                      </m:r>
                      <m:r>
                        <a:rPr lang="en-US" b="0" i="1" smtClean="0">
                          <a:solidFill>
                            <a:schemeClr val="tx1"/>
                          </a:solidFill>
                          <a:latin typeface="Cambria Math"/>
                        </a:rPr>
                        <m:t>𝑆𝑖𝑔𝑚𝑎</m:t>
                      </m:r>
                      <m:r>
                        <a:rPr lang="en-US" b="0" i="1" smtClean="0">
                          <a:solidFill>
                            <a:schemeClr val="tx1"/>
                          </a:solidFill>
                          <a:latin typeface="Cambria Math"/>
                          <a:ea typeface="Cambria Math"/>
                        </a:rPr>
                        <m:t>∙</m:t>
                      </m:r>
                      <m:r>
                        <a:rPr lang="en-US" b="0" i="1" smtClean="0">
                          <a:solidFill>
                            <a:schemeClr val="tx1"/>
                          </a:solidFill>
                          <a:latin typeface="Cambria Math"/>
                          <a:ea typeface="Cambria Math"/>
                        </a:rPr>
                        <m:t>𝐿𝑆𝐵</m:t>
                      </m:r>
                    </m:oMath>
                  </m:oMathPara>
                </a14:m>
                <a:endParaRPr lang="en-US" dirty="0" smtClean="0">
                  <a:solidFill>
                    <a:schemeClr val="tx1"/>
                  </a:solidFill>
                </a:endParaRPr>
              </a:p>
              <a:p>
                <a:pPr/>
                <a14:m>
                  <m:oMathPara xmlns:m="http://schemas.openxmlformats.org/officeDocument/2006/math">
                    <m:oMathParaPr>
                      <m:jc m:val="left"/>
                    </m:oMathParaPr>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𝑉</m:t>
                          </m:r>
                        </m:e>
                        <m:sub>
                          <m:r>
                            <a:rPr lang="en-US" b="0" i="1" smtClean="0">
                              <a:solidFill>
                                <a:schemeClr val="tx1"/>
                              </a:solidFill>
                              <a:latin typeface="Cambria Math"/>
                            </a:rPr>
                            <m:t>𝑛𝑜𝑖𝑠𝑒</m:t>
                          </m:r>
                          <m:r>
                            <a:rPr lang="en-US" b="0" i="1" smtClean="0">
                              <a:solidFill>
                                <a:schemeClr val="tx1"/>
                              </a:solidFill>
                              <a:latin typeface="Cambria Math"/>
                            </a:rPr>
                            <m:t>_</m:t>
                          </m:r>
                          <m:r>
                            <a:rPr lang="en-US" b="0" i="1" smtClean="0">
                              <a:solidFill>
                                <a:schemeClr val="tx1"/>
                              </a:solidFill>
                              <a:latin typeface="Cambria Math"/>
                            </a:rPr>
                            <m:t>𝑚𝑒𝑎𝑠</m:t>
                          </m:r>
                        </m:sub>
                      </m:sSub>
                      <m:r>
                        <a:rPr lang="en-US" b="0" i="1" smtClean="0">
                          <a:solidFill>
                            <a:schemeClr val="tx1"/>
                          </a:solidFill>
                          <a:latin typeface="Cambria Math"/>
                        </a:rPr>
                        <m:t>=</m:t>
                      </m:r>
                      <m:d>
                        <m:dPr>
                          <m:ctrlPr>
                            <a:rPr lang="en-US" b="0" i="1" smtClean="0">
                              <a:solidFill>
                                <a:schemeClr val="tx1"/>
                              </a:solidFill>
                              <a:latin typeface="Cambria Math"/>
                            </a:rPr>
                          </m:ctrlPr>
                        </m:dPr>
                        <m:e>
                          <m:r>
                            <a:rPr lang="en-US" b="0" i="1" smtClean="0">
                              <a:solidFill>
                                <a:schemeClr val="tx1"/>
                              </a:solidFill>
                              <a:latin typeface="Cambria Math"/>
                            </a:rPr>
                            <m:t>2.18</m:t>
                          </m:r>
                        </m:e>
                      </m:d>
                      <m:r>
                        <a:rPr lang="en-US" b="0" i="1" smtClean="0">
                          <a:solidFill>
                            <a:schemeClr val="tx1"/>
                          </a:solidFill>
                          <a:latin typeface="Cambria Math"/>
                          <a:ea typeface="Cambria Math"/>
                        </a:rPr>
                        <m:t>∙</m:t>
                      </m:r>
                      <m:d>
                        <m:dPr>
                          <m:ctrlPr>
                            <a:rPr lang="en-US" b="0" i="1" smtClean="0">
                              <a:solidFill>
                                <a:schemeClr val="tx1"/>
                              </a:solidFill>
                              <a:latin typeface="Cambria Math"/>
                              <a:ea typeface="Cambria Math"/>
                            </a:rPr>
                          </m:ctrlPr>
                        </m:dPr>
                        <m:e>
                          <m:r>
                            <a:rPr lang="en-US" b="0" i="1" smtClean="0">
                              <a:solidFill>
                                <a:schemeClr val="tx1"/>
                              </a:solidFill>
                              <a:latin typeface="Cambria Math"/>
                              <a:ea typeface="Cambria Math"/>
                            </a:rPr>
                            <m:t>76.29µ</m:t>
                          </m:r>
                          <m:r>
                            <a:rPr lang="en-US" b="0" i="1" smtClean="0">
                              <a:solidFill>
                                <a:schemeClr val="tx1"/>
                              </a:solidFill>
                              <a:latin typeface="Cambria Math"/>
                              <a:ea typeface="Cambria Math"/>
                            </a:rPr>
                            <m:t>𝑉</m:t>
                          </m:r>
                        </m:e>
                      </m:d>
                      <m:r>
                        <a:rPr lang="en-US" i="1">
                          <a:solidFill>
                            <a:schemeClr val="tx1"/>
                          </a:solidFill>
                          <a:latin typeface="Cambria Math"/>
                          <a:ea typeface="Cambria Math"/>
                        </a:rPr>
                        <m:t>=</m:t>
                      </m:r>
                      <m:r>
                        <a:rPr lang="en-US" b="0" i="1" smtClean="0">
                          <a:solidFill>
                            <a:schemeClr val="tx1"/>
                          </a:solidFill>
                          <a:latin typeface="Cambria Math"/>
                          <a:ea typeface="Cambria Math"/>
                        </a:rPr>
                        <m:t>166.3</m:t>
                      </m:r>
                      <m:r>
                        <a:rPr lang="en-US" i="1">
                          <a:solidFill>
                            <a:schemeClr val="tx1"/>
                          </a:solidFill>
                          <a:latin typeface="Cambria Math"/>
                          <a:ea typeface="Cambria Math"/>
                        </a:rPr>
                        <m:t>µ</m:t>
                      </m:r>
                      <m:r>
                        <a:rPr lang="en-US" i="1">
                          <a:solidFill>
                            <a:schemeClr val="tx1"/>
                          </a:solidFill>
                          <a:latin typeface="Cambria Math"/>
                          <a:ea typeface="Cambria Math"/>
                        </a:rPr>
                        <m:t>𝑉</m:t>
                      </m:r>
                    </m:oMath>
                  </m:oMathPara>
                </a14:m>
                <a:endParaRPr lang="en-US" dirty="0" smtClean="0">
                  <a:solidFill>
                    <a:schemeClr val="tx1"/>
                  </a:solidFill>
                </a:endParaRPr>
              </a:p>
            </p:txBody>
          </p:sp>
        </mc:Choice>
        <mc:Fallback xmlns="">
          <p:sp>
            <p:nvSpPr>
              <p:cNvPr id="4" name="Rounded Rectangle 3"/>
              <p:cNvSpPr>
                <a:spLocks noRot="1" noChangeAspect="1" noMove="1" noResize="1" noEditPoints="1" noAdjustHandles="1" noChangeArrowheads="1" noChangeShapeType="1" noTextEdit="1"/>
              </p:cNvSpPr>
              <p:nvPr/>
            </p:nvSpPr>
            <p:spPr>
              <a:xfrm>
                <a:off x="304800" y="5562600"/>
                <a:ext cx="7543800" cy="2057400"/>
              </a:xfrm>
              <a:prstGeom prst="roundRect">
                <a:avLst/>
              </a:prstGeom>
              <a:blipFill rotWithShape="1">
                <a:blip r:embed="rId4"/>
                <a:stretch>
                  <a:fillRect/>
                </a:stretch>
              </a:blipFill>
              <a:ln>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1023765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827268698"/>
              </p:ext>
            </p:extLst>
          </p:nvPr>
        </p:nvGraphicFramePr>
        <p:xfrm>
          <a:off x="762000" y="1844040"/>
          <a:ext cx="11811000" cy="4309482"/>
        </p:xfrm>
        <a:graphic>
          <a:graphicData uri="http://schemas.openxmlformats.org/drawingml/2006/table">
            <a:tbl>
              <a:tblPr firstRow="1" bandRow="1">
                <a:tableStyleId>{5C22544A-7EE6-4342-B048-85BDC9FD1C3A}</a:tableStyleId>
              </a:tblPr>
              <a:tblGrid>
                <a:gridCol w="1181100"/>
                <a:gridCol w="1181100"/>
                <a:gridCol w="1181100"/>
                <a:gridCol w="1181100"/>
                <a:gridCol w="1181100"/>
                <a:gridCol w="1181100"/>
                <a:gridCol w="1181100"/>
                <a:gridCol w="1181100"/>
                <a:gridCol w="1181100"/>
                <a:gridCol w="1181100"/>
              </a:tblGrid>
              <a:tr h="651882">
                <a:tc>
                  <a:txBody>
                    <a:bodyPr/>
                    <a:lstStyle/>
                    <a:p>
                      <a:endParaRPr lang="en-US" sz="2400" b="1" baseline="0" dirty="0" smtClean="0"/>
                    </a:p>
                  </a:txBody>
                  <a:tcPr>
                    <a:solidFill>
                      <a:schemeClr val="accent3"/>
                    </a:solidFill>
                  </a:tcPr>
                </a:tc>
                <a:tc>
                  <a:txBody>
                    <a:bodyPr/>
                    <a:lstStyle/>
                    <a:p>
                      <a:endParaRPr lang="en-US" sz="2400" b="1" baseline="0" dirty="0" smtClean="0"/>
                    </a:p>
                  </a:txBody>
                  <a:tcPr>
                    <a:solidFill>
                      <a:schemeClr val="accent3"/>
                    </a:solidFill>
                  </a:tcPr>
                </a:tc>
                <a:tc gridSpan="8">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dirty="0" smtClean="0"/>
                        <a:t>Vin = 0.1V DC</a:t>
                      </a:r>
                      <a:r>
                        <a:rPr lang="en-US" sz="2400" b="1" baseline="0" dirty="0" smtClean="0"/>
                        <a:t>, </a:t>
                      </a:r>
                      <a:r>
                        <a:rPr lang="en-US" sz="2400" b="1" baseline="0" dirty="0" err="1" smtClean="0"/>
                        <a:t>fsamp</a:t>
                      </a:r>
                      <a:r>
                        <a:rPr lang="en-US" sz="2400" b="1" baseline="0" dirty="0" smtClean="0"/>
                        <a:t> = 1MHz, </a:t>
                      </a:r>
                      <a:r>
                        <a:rPr lang="en-US" sz="2400" b="1" baseline="0" dirty="0" err="1" smtClean="0"/>
                        <a:t>Vref</a:t>
                      </a:r>
                      <a:r>
                        <a:rPr lang="en-US" sz="2400" b="1" baseline="0" dirty="0" smtClean="0"/>
                        <a:t> =5V, LSB = 76.29uV</a:t>
                      </a:r>
                    </a:p>
                  </a:txBody>
                  <a:tcPr>
                    <a:solidFill>
                      <a:schemeClr val="accent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a:p>
                  </a:txBody>
                  <a:tcPr/>
                </a:tc>
              </a:tr>
              <a:tr h="1218735">
                <a:tc>
                  <a:txBody>
                    <a:bodyPr/>
                    <a:lstStyle/>
                    <a:p>
                      <a:r>
                        <a:rPr lang="en-US" sz="2400" b="1" dirty="0" smtClean="0">
                          <a:solidFill>
                            <a:schemeClr val="bg1"/>
                          </a:solidFill>
                        </a:rPr>
                        <a:t>Device</a:t>
                      </a:r>
                      <a:endParaRPr lang="en-US" sz="2400" b="1" dirty="0">
                        <a:solidFill>
                          <a:schemeClr val="bg1"/>
                        </a:solidFill>
                      </a:endParaRPr>
                    </a:p>
                  </a:txBody>
                  <a:tcPr>
                    <a:solidFill>
                      <a:schemeClr val="accent4">
                        <a:lumMod val="60000"/>
                        <a:lumOff val="40000"/>
                      </a:schemeClr>
                    </a:solidFill>
                  </a:tcPr>
                </a:tc>
                <a:tc>
                  <a:txBody>
                    <a:bodyPr/>
                    <a:lstStyle/>
                    <a:p>
                      <a:r>
                        <a:rPr lang="en-US" sz="2400" b="1" dirty="0" smtClean="0">
                          <a:solidFill>
                            <a:schemeClr val="bg1"/>
                          </a:solidFill>
                        </a:rPr>
                        <a:t>Hand </a:t>
                      </a:r>
                      <a:r>
                        <a:rPr lang="en-US" sz="2400" b="1" dirty="0" err="1" smtClean="0">
                          <a:solidFill>
                            <a:schemeClr val="bg1"/>
                          </a:solidFill>
                        </a:rPr>
                        <a:t>Calc</a:t>
                      </a:r>
                      <a:endParaRPr lang="en-US" sz="2400" b="1" dirty="0">
                        <a:solidFill>
                          <a:schemeClr val="bg1"/>
                        </a:solidFill>
                      </a:endParaRPr>
                    </a:p>
                  </a:txBody>
                  <a:tcPr>
                    <a:solidFill>
                      <a:schemeClr val="accent4">
                        <a:lumMod val="60000"/>
                        <a:lumOff val="40000"/>
                      </a:schemeClr>
                    </a:solidFill>
                  </a:tcPr>
                </a:tc>
                <a:tc gridSpan="4">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Simulated</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sz="2400" b="1" dirty="0">
                        <a:solidFill>
                          <a:schemeClr val="bg1"/>
                        </a:solidFill>
                      </a:endParaRPr>
                    </a:p>
                  </a:txBody>
                  <a:tcPr>
                    <a:solidFill>
                      <a:schemeClr val="accent4">
                        <a:lumMod val="60000"/>
                        <a:lumOff val="40000"/>
                      </a:schemeClr>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Example Measurements</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a:p>
                  </a:txBody>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Your </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Measurements</a:t>
                      </a:r>
                    </a:p>
                    <a:p>
                      <a:pPr marL="0" marR="0" indent="0" algn="l" defTabSz="1218864" rtl="0" eaLnBrk="1" fontAlgn="auto" latinLnBrk="0" hangingPunct="1">
                        <a:lnSpc>
                          <a:spcPct val="100000"/>
                        </a:lnSpc>
                        <a:spcBef>
                          <a:spcPts val="0"/>
                        </a:spcBef>
                        <a:spcAft>
                          <a:spcPts val="0"/>
                        </a:spcAft>
                        <a:buClrTx/>
                        <a:buSzTx/>
                        <a:buFontTx/>
                        <a:buNone/>
                        <a:tabLst/>
                        <a:defRPr/>
                      </a:pPr>
                      <a:endParaRPr lang="en-US" sz="2400" b="1" dirty="0" smtClean="0">
                        <a:solidFill>
                          <a:schemeClr val="bg1"/>
                        </a:solidFill>
                      </a:endParaRPr>
                    </a:p>
                    <a:p>
                      <a:endParaRPr lang="en-US" sz="2400" b="1" dirty="0" smtClean="0">
                        <a:solidFill>
                          <a:schemeClr val="bg1"/>
                        </a:solidFill>
                      </a:endParaRPr>
                    </a:p>
                  </a:txBody>
                  <a:tcPr>
                    <a:solidFill>
                      <a:schemeClr val="accent4">
                        <a:lumMod val="60000"/>
                        <a:lumOff val="40000"/>
                      </a:schemeClr>
                    </a:solidFill>
                  </a:tcPr>
                </a:tc>
                <a:tc hMerge="1">
                  <a:txBody>
                    <a:bodyPr/>
                    <a:lstStyle/>
                    <a:p>
                      <a:endParaRPr lang="en-US"/>
                    </a:p>
                  </a:txBody>
                  <a:tcPr/>
                </a:tc>
              </a:tr>
              <a:tr h="651882">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Amp Noise</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baseline="0" dirty="0" smtClean="0"/>
                        <a:t>(</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Amp</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ADC</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Ref</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Total</a:t>
                      </a:r>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Sigma</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Sigma</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Noise</a:t>
                      </a:r>
                      <a:r>
                        <a:rPr lang="en-US" sz="2400" baseline="0" dirty="0" smtClean="0"/>
                        <a:t> (</a:t>
                      </a:r>
                      <a:r>
                        <a:rPr lang="en-US" sz="2400" baseline="0" dirty="0" err="1" smtClean="0"/>
                        <a:t>uV</a:t>
                      </a:r>
                      <a:r>
                        <a:rPr lang="en-US" sz="2400" baseline="0" dirty="0" smtClean="0"/>
                        <a:t>)</a:t>
                      </a:r>
                      <a:endParaRPr lang="en-US" sz="2400" dirty="0" smtClean="0"/>
                    </a:p>
                  </a:txBody>
                  <a:tcPr>
                    <a:solidFill>
                      <a:schemeClr val="accent4">
                        <a:lumMod val="20000"/>
                        <a:lumOff val="80000"/>
                      </a:schemeClr>
                    </a:solidFill>
                  </a:tcPr>
                </a:tc>
              </a:tr>
              <a:tr h="425140">
                <a:tc>
                  <a:txBody>
                    <a:bodyPr/>
                    <a:lstStyle/>
                    <a:p>
                      <a:r>
                        <a:rPr lang="en-US" sz="2400" dirty="0" smtClean="0"/>
                        <a:t>Noise1</a:t>
                      </a:r>
                      <a:endParaRPr lang="en-US" sz="2400" dirty="0"/>
                    </a:p>
                  </a:txBody>
                  <a:tcPr>
                    <a:solidFill>
                      <a:schemeClr val="accent4">
                        <a:lumMod val="40000"/>
                        <a:lumOff val="60000"/>
                      </a:schemeClr>
                    </a:solidFill>
                  </a:tcPr>
                </a:tc>
                <a:tc>
                  <a:txBody>
                    <a:bodyPr/>
                    <a:lstStyle/>
                    <a:p>
                      <a:r>
                        <a:rPr lang="en-US" sz="2400" dirty="0" smtClean="0"/>
                        <a:t>196.7</a:t>
                      </a:r>
                      <a:endParaRPr lang="en-US" sz="2400" dirty="0"/>
                    </a:p>
                  </a:txBody>
                  <a:tcPr>
                    <a:solidFill>
                      <a:schemeClr val="accent4">
                        <a:lumMod val="40000"/>
                        <a:lumOff val="60000"/>
                      </a:schemeClr>
                    </a:solidFill>
                  </a:tcPr>
                </a:tc>
                <a:tc>
                  <a:txBody>
                    <a:bodyPr/>
                    <a:lstStyle/>
                    <a:p>
                      <a:r>
                        <a:rPr lang="en-US" sz="2400" dirty="0" smtClean="0"/>
                        <a:t>170.8</a:t>
                      </a:r>
                      <a:endParaRPr lang="en-US" sz="2400" dirty="0"/>
                    </a:p>
                  </a:txBody>
                  <a:tcPr>
                    <a:solidFill>
                      <a:schemeClr val="accent4">
                        <a:lumMod val="40000"/>
                        <a:lumOff val="60000"/>
                      </a:schemeClr>
                    </a:solidFill>
                  </a:tcPr>
                </a:tc>
                <a:tc>
                  <a:txBody>
                    <a:bodyPr/>
                    <a:lstStyle/>
                    <a:p>
                      <a:r>
                        <a:rPr lang="en-US" sz="2400" dirty="0" smtClean="0"/>
                        <a:t>39.6</a:t>
                      </a:r>
                      <a:endParaRPr lang="en-US" sz="2400" dirty="0"/>
                    </a:p>
                  </a:txBody>
                  <a:tcPr>
                    <a:solidFill>
                      <a:schemeClr val="accent4">
                        <a:lumMod val="40000"/>
                        <a:lumOff val="60000"/>
                      </a:schemeClr>
                    </a:solidFill>
                  </a:tcPr>
                </a:tc>
                <a:tc>
                  <a:txBody>
                    <a:bodyPr/>
                    <a:lstStyle/>
                    <a:p>
                      <a:r>
                        <a:rPr lang="en-US" sz="2400" dirty="0" smtClean="0"/>
                        <a:t>11.2</a:t>
                      </a:r>
                      <a:endParaRPr lang="en-US" sz="2400" dirty="0"/>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175.4</a:t>
                      </a:r>
                    </a:p>
                  </a:txBody>
                  <a:tcPr>
                    <a:solidFill>
                      <a:schemeClr val="accent4">
                        <a:lumMod val="40000"/>
                        <a:lumOff val="60000"/>
                      </a:schemeClr>
                    </a:solidFill>
                  </a:tcPr>
                </a:tc>
                <a:tc>
                  <a:txBody>
                    <a:bodyPr/>
                    <a:lstStyle/>
                    <a:p>
                      <a:pPr algn="ctr"/>
                      <a:r>
                        <a:rPr lang="en-US" sz="2400" dirty="0" smtClean="0"/>
                        <a:t>2.18</a:t>
                      </a:r>
                      <a:endParaRPr lang="en-US" sz="2400" dirty="0"/>
                    </a:p>
                  </a:txBody>
                  <a:tcPr/>
                </a:tc>
                <a:tc>
                  <a:txBody>
                    <a:bodyPr/>
                    <a:lstStyle/>
                    <a:p>
                      <a:pPr algn="ctr"/>
                      <a:r>
                        <a:rPr lang="en-US" sz="2400" dirty="0" smtClean="0"/>
                        <a:t>166.3</a:t>
                      </a:r>
                      <a:endParaRPr lang="en-US" sz="2400" dirty="0"/>
                    </a:p>
                  </a:txBody>
                  <a:tcPr/>
                </a:tc>
                <a:tc>
                  <a:txBody>
                    <a:bodyPr/>
                    <a:lstStyle/>
                    <a:p>
                      <a:pPr algn="ctr"/>
                      <a:endParaRPr lang="en-US" sz="2400" dirty="0"/>
                    </a:p>
                  </a:txBody>
                  <a:tcPr>
                    <a:solidFill>
                      <a:schemeClr val="accent4">
                        <a:lumMod val="40000"/>
                        <a:lumOff val="60000"/>
                      </a:schemeClr>
                    </a:solidFill>
                  </a:tcPr>
                </a:tc>
                <a:tc>
                  <a:txBody>
                    <a:bodyPr/>
                    <a:lstStyle/>
                    <a:p>
                      <a:pPr algn="ctr"/>
                      <a:endParaRPr lang="en-US" sz="2400" dirty="0"/>
                    </a:p>
                  </a:txBody>
                  <a:tcPr>
                    <a:solidFill>
                      <a:schemeClr val="accent4">
                        <a:lumMod val="40000"/>
                        <a:lumOff val="60000"/>
                      </a:schemeClr>
                    </a:solidFill>
                  </a:tcPr>
                </a:tc>
              </a:tr>
              <a:tr h="4251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Noise2</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99.1</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78.8</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39.6</a:t>
                      </a:r>
                    </a:p>
                  </a:txBody>
                  <a:tcPr>
                    <a:solidFill>
                      <a:schemeClr val="accent4">
                        <a:lumMod val="40000"/>
                        <a:lumOff val="60000"/>
                      </a:schemeClr>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dirty="0" smtClean="0"/>
                        <a:t>11.2</a:t>
                      </a:r>
                    </a:p>
                  </a:txBody>
                  <a:tcPr>
                    <a:solidFill>
                      <a:schemeClr val="accent4">
                        <a:lumMod val="40000"/>
                        <a:lumOff val="60000"/>
                      </a:schemeClr>
                    </a:solidFill>
                  </a:tcPr>
                </a:tc>
                <a:tc>
                  <a:txBody>
                    <a:bodyPr/>
                    <a:lstStyle/>
                    <a:p>
                      <a:r>
                        <a:rPr lang="en-US" sz="2400" dirty="0" smtClean="0"/>
                        <a:t>88.4</a:t>
                      </a:r>
                      <a:endParaRPr lang="en-US" sz="2400" dirty="0"/>
                    </a:p>
                  </a:txBody>
                  <a:tcPr>
                    <a:solidFill>
                      <a:schemeClr val="accent4">
                        <a:lumMod val="40000"/>
                        <a:lumOff val="60000"/>
                      </a:schemeClr>
                    </a:solidFill>
                  </a:tcPr>
                </a:tc>
                <a:tc>
                  <a:txBody>
                    <a:bodyPr/>
                    <a:lstStyle/>
                    <a:p>
                      <a:pPr algn="ctr"/>
                      <a:r>
                        <a:rPr lang="en-US" sz="2400" dirty="0" smtClean="0"/>
                        <a:t>1.16</a:t>
                      </a:r>
                      <a:endParaRPr lang="en-US" sz="2400" dirty="0"/>
                    </a:p>
                  </a:txBody>
                  <a:tcPr/>
                </a:tc>
                <a:tc>
                  <a:txBody>
                    <a:bodyPr/>
                    <a:lstStyle/>
                    <a:p>
                      <a:pPr algn="ctr"/>
                      <a:r>
                        <a:rPr lang="en-US" sz="2400" dirty="0" smtClean="0"/>
                        <a:t>88.5</a:t>
                      </a:r>
                      <a:endParaRPr lang="en-US" sz="2400" dirty="0"/>
                    </a:p>
                  </a:txBody>
                  <a:tcPr/>
                </a:tc>
                <a:tc>
                  <a:txBody>
                    <a:bodyPr/>
                    <a:lstStyle/>
                    <a:p>
                      <a:pPr algn="ctr"/>
                      <a:endParaRPr lang="en-US" sz="2400" dirty="0"/>
                    </a:p>
                  </a:txBody>
                  <a:tcPr>
                    <a:solidFill>
                      <a:schemeClr val="accent4">
                        <a:lumMod val="40000"/>
                        <a:lumOff val="60000"/>
                      </a:schemeClr>
                    </a:solidFill>
                  </a:tcPr>
                </a:tc>
                <a:tc>
                  <a:txBody>
                    <a:bodyPr/>
                    <a:lstStyle/>
                    <a:p>
                      <a:pPr algn="ctr"/>
                      <a:endParaRPr lang="en-US" sz="2400" dirty="0"/>
                    </a:p>
                  </a:txBody>
                  <a:tcPr>
                    <a:solidFill>
                      <a:schemeClr val="accent4">
                        <a:lumMod val="40000"/>
                        <a:lumOff val="60000"/>
                      </a:schemeClr>
                    </a:solidFill>
                  </a:tcPr>
                </a:tc>
              </a:tr>
            </a:tbl>
          </a:graphicData>
        </a:graphic>
      </p:graphicFrame>
      <p:sp>
        <p:nvSpPr>
          <p:cNvPr id="11" name="Rounded Rectangle 10"/>
          <p:cNvSpPr/>
          <p:nvPr/>
        </p:nvSpPr>
        <p:spPr>
          <a:xfrm>
            <a:off x="8839200" y="3429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spTree>
    <p:extLst>
      <p:ext uri="{BB962C8B-B14F-4D97-AF65-F5344CB8AC3E}">
        <p14:creationId xmlns:p14="http://schemas.microsoft.com/office/powerpoint/2010/main" val="26301679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r="71518" b="28000"/>
          <a:stretch/>
        </p:blipFill>
        <p:spPr bwMode="auto">
          <a:xfrm>
            <a:off x="9372600" y="1356358"/>
            <a:ext cx="4194270" cy="5951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Export Data to Excel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17</a:t>
            </a:fld>
            <a:endParaRPr lang="en-US"/>
          </a:p>
        </p:txBody>
      </p:sp>
      <p:pic>
        <p:nvPicPr>
          <p:cNvPr id="7270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56228" t="5000" r="10695" b="13499"/>
          <a:stretch/>
        </p:blipFill>
        <p:spPr bwMode="auto">
          <a:xfrm>
            <a:off x="152400" y="1341119"/>
            <a:ext cx="8610600" cy="5966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flipH="1" flipV="1">
            <a:off x="2743200" y="6058589"/>
            <a:ext cx="990600" cy="10405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3096600" y="6309360"/>
            <a:ext cx="3837600" cy="1600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1. Use 16,348 points for Excel.  Press capture after changing the number of samples.</a:t>
            </a:r>
            <a:endParaRPr lang="en-US" sz="2400" dirty="0">
              <a:solidFill>
                <a:schemeClr val="tx1"/>
              </a:solidFill>
            </a:endParaRPr>
          </a:p>
        </p:txBody>
      </p:sp>
      <p:cxnSp>
        <p:nvCxnSpPr>
          <p:cNvPr id="13" name="Straight Arrow Connector 12"/>
          <p:cNvCxnSpPr/>
          <p:nvPr/>
        </p:nvCxnSpPr>
        <p:spPr>
          <a:xfrm flipH="1">
            <a:off x="5985570" y="1828800"/>
            <a:ext cx="1101030" cy="1752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5715000" y="1287678"/>
            <a:ext cx="3505200" cy="123464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Right click and “Export Data to Excel”.  </a:t>
            </a:r>
            <a:endParaRPr lang="en-US" sz="2400" dirty="0">
              <a:solidFill>
                <a:schemeClr val="tx1"/>
              </a:solidFill>
            </a:endParaRPr>
          </a:p>
        </p:txBody>
      </p:sp>
      <p:cxnSp>
        <p:nvCxnSpPr>
          <p:cNvPr id="17" name="Straight Arrow Connector 16"/>
          <p:cNvCxnSpPr/>
          <p:nvPr/>
        </p:nvCxnSpPr>
        <p:spPr>
          <a:xfrm flipH="1">
            <a:off x="12039600" y="1524000"/>
            <a:ext cx="685800" cy="187462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0287000" y="685800"/>
            <a:ext cx="3902075" cy="1295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3. An Excel spreadsheet will open up.  </a:t>
            </a:r>
            <a:endParaRPr lang="en-US" sz="2400" dirty="0">
              <a:solidFill>
                <a:schemeClr val="tx1"/>
              </a:solidFill>
            </a:endParaRPr>
          </a:p>
        </p:txBody>
      </p:sp>
    </p:spTree>
    <p:extLst>
      <p:ext uri="{BB962C8B-B14F-4D97-AF65-F5344CB8AC3E}">
        <p14:creationId xmlns:p14="http://schemas.microsoft.com/office/powerpoint/2010/main" val="37178601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Column in Excel</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18</a:t>
            </a:fld>
            <a:endParaRPr lang="en-US"/>
          </a:p>
        </p:txBody>
      </p:sp>
      <p:pic>
        <p:nvPicPr>
          <p:cNvPr id="5"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r="71518" b="28000"/>
          <a:stretch/>
        </p:blipFill>
        <p:spPr bwMode="auto">
          <a:xfrm>
            <a:off x="9372600" y="1356358"/>
            <a:ext cx="4194270" cy="5951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a:off x="12039600" y="1524000"/>
            <a:ext cx="685800" cy="187462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10287000" y="685800"/>
            <a:ext cx="3902075" cy="1295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1. Select cell “B2” in the spreadsheet.</a:t>
            </a:r>
            <a:endParaRPr lang="en-US" sz="2400" dirty="0">
              <a:solidFill>
                <a:schemeClr val="tx1"/>
              </a:solidFill>
            </a:endParaRP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58317"/>
            <a:ext cx="9254490" cy="3106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Straight Arrow Connector 13"/>
          <p:cNvCxnSpPr/>
          <p:nvPr/>
        </p:nvCxnSpPr>
        <p:spPr>
          <a:xfrm flipH="1">
            <a:off x="990600" y="2270758"/>
            <a:ext cx="838200" cy="2590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114800" y="2270758"/>
            <a:ext cx="4343400" cy="309382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838200" y="1325878"/>
            <a:ext cx="5181600" cy="1295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2. Press “Shift-Ctrl-Down Arrow” to select the entire row.</a:t>
            </a:r>
            <a:endParaRPr lang="en-US" sz="2400" dirty="0">
              <a:solidFill>
                <a:schemeClr val="tx1"/>
              </a:solidFill>
            </a:endParaRPr>
          </a:p>
        </p:txBody>
      </p:sp>
      <p:cxnSp>
        <p:nvCxnSpPr>
          <p:cNvPr id="21" name="Straight Arrow Connector 20"/>
          <p:cNvCxnSpPr/>
          <p:nvPr/>
        </p:nvCxnSpPr>
        <p:spPr>
          <a:xfrm flipV="1">
            <a:off x="8721090" y="6480808"/>
            <a:ext cx="293751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5257800" y="6214108"/>
            <a:ext cx="3902075" cy="1295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3. Press “Ctrl-C” to copy.</a:t>
            </a:r>
            <a:endParaRPr lang="en-US" sz="2400" dirty="0">
              <a:solidFill>
                <a:schemeClr val="tx1"/>
              </a:solidFill>
            </a:endParaRPr>
          </a:p>
        </p:txBody>
      </p:sp>
    </p:spTree>
    <p:extLst>
      <p:ext uri="{BB962C8B-B14F-4D97-AF65-F5344CB8AC3E}">
        <p14:creationId xmlns:p14="http://schemas.microsoft.com/office/powerpoint/2010/main" val="238756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Paste Your Results Under “Raw Codes”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19</a:t>
            </a:fld>
            <a:endParaRPr lang="en-US"/>
          </a:p>
        </p:txBody>
      </p:sp>
      <p:cxnSp>
        <p:nvCxnSpPr>
          <p:cNvPr id="8" name="Straight Arrow Connector 7"/>
          <p:cNvCxnSpPr/>
          <p:nvPr/>
        </p:nvCxnSpPr>
        <p:spPr>
          <a:xfrm>
            <a:off x="13205460" y="3562620"/>
            <a:ext cx="0" cy="7807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11833860" y="2286000"/>
            <a:ext cx="2514600" cy="139667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Click to access Excel Spreadsheet.</a:t>
            </a:r>
            <a:endParaRPr lang="en-US" sz="2400" dirty="0">
              <a:solidFill>
                <a:schemeClr val="tx1"/>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471560530"/>
              </p:ext>
            </p:extLst>
          </p:nvPr>
        </p:nvGraphicFramePr>
        <p:xfrm>
          <a:off x="12268200" y="4419600"/>
          <a:ext cx="1524000" cy="1206500"/>
        </p:xfrm>
        <a:graphic>
          <a:graphicData uri="http://schemas.openxmlformats.org/presentationml/2006/ole">
            <mc:AlternateContent xmlns:mc="http://schemas.openxmlformats.org/markup-compatibility/2006">
              <mc:Choice xmlns:v="urn:schemas-microsoft-com:vml" Requires="v">
                <p:oleObj spid="_x0000_s73839" name="Worksheet" showAsIcon="1" r:id="rId5" imgW="914400" imgH="723960" progId="Excel.Sheet.12">
                  <p:embed/>
                </p:oleObj>
              </mc:Choice>
              <mc:Fallback>
                <p:oleObj name="Worksheet" showAsIcon="1" r:id="rId5" imgW="914400" imgH="723960" progId="Excel.Sheet.12">
                  <p:embed/>
                  <p:pic>
                    <p:nvPicPr>
                      <p:cNvPr id="0" name=""/>
                      <p:cNvPicPr/>
                      <p:nvPr/>
                    </p:nvPicPr>
                    <p:blipFill>
                      <a:blip r:embed="rId6"/>
                      <a:stretch>
                        <a:fillRect/>
                      </a:stretch>
                    </p:blipFill>
                    <p:spPr>
                      <a:xfrm>
                        <a:off x="12268200" y="4419600"/>
                        <a:ext cx="1524000" cy="1206500"/>
                      </a:xfrm>
                      <a:prstGeom prst="rect">
                        <a:avLst/>
                      </a:prstGeom>
                    </p:spPr>
                  </p:pic>
                </p:oleObj>
              </mc:Fallback>
            </mc:AlternateContent>
          </a:graphicData>
        </a:graphic>
      </p:graphicFrame>
      <p:pic>
        <p:nvPicPr>
          <p:cNvPr id="73736" name="Picture 8"/>
          <p:cNvPicPr>
            <a:picLocks noChangeAspect="1" noChangeArrowheads="1"/>
          </p:cNvPicPr>
          <p:nvPr/>
        </p:nvPicPr>
        <p:blipFill rotWithShape="1">
          <a:blip r:embed="rId7">
            <a:extLst>
              <a:ext uri="{28A0092B-C50C-407E-A947-70E740481C1C}">
                <a14:useLocalDpi xmlns:a14="http://schemas.microsoft.com/office/drawing/2010/main" val="0"/>
              </a:ext>
            </a:extLst>
          </a:blip>
          <a:srcRect r="32318" b="27849"/>
          <a:stretch/>
        </p:blipFill>
        <p:spPr bwMode="auto">
          <a:xfrm>
            <a:off x="304800" y="990600"/>
            <a:ext cx="11327356" cy="647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Arrow Connector 15"/>
          <p:cNvCxnSpPr/>
          <p:nvPr/>
        </p:nvCxnSpPr>
        <p:spPr>
          <a:xfrm flipH="1" flipV="1">
            <a:off x="1562100" y="5105400"/>
            <a:ext cx="457200" cy="12633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228600" y="6019800"/>
            <a:ext cx="3962400" cy="1669136"/>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“Ctrl-V” to paste results into “Raw Codes” column.  Graph and Table will update automatically</a:t>
            </a:r>
            <a:endParaRPr lang="en-US" sz="2400" dirty="0">
              <a:solidFill>
                <a:schemeClr val="tx1"/>
              </a:solidFill>
            </a:endParaRPr>
          </a:p>
        </p:txBody>
      </p:sp>
      <mc:AlternateContent xmlns:mc="http://schemas.openxmlformats.org/markup-compatibility/2006" xmlns:a14="http://schemas.microsoft.com/office/drawing/2010/main">
        <mc:Choice Requires="a14">
          <p:sp>
            <p:nvSpPr>
              <p:cNvPr id="10" name="Rounded Rectangle 9"/>
              <p:cNvSpPr/>
              <p:nvPr/>
            </p:nvSpPr>
            <p:spPr>
              <a:xfrm>
                <a:off x="9982200" y="5867400"/>
                <a:ext cx="2895600" cy="154907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sz="2800" i="1" smtClean="0">
                              <a:solidFill>
                                <a:schemeClr val="tx1"/>
                              </a:solidFill>
                              <a:latin typeface="Cambria Math"/>
                            </a:rPr>
                          </m:ctrlPr>
                        </m:sSubPr>
                        <m:e>
                          <m:r>
                            <a:rPr lang="en-US" sz="2800" b="0" i="1" smtClean="0">
                              <a:solidFill>
                                <a:schemeClr val="tx1"/>
                              </a:solidFill>
                              <a:latin typeface="Cambria Math"/>
                            </a:rPr>
                            <m:t>𝐸</m:t>
                          </m:r>
                        </m:e>
                        <m:sub>
                          <m:r>
                            <a:rPr lang="en-US" sz="2800" b="0" i="1" smtClean="0">
                              <a:solidFill>
                                <a:schemeClr val="tx1"/>
                              </a:solidFill>
                              <a:latin typeface="Cambria Math"/>
                            </a:rPr>
                            <m:t>𝑛</m:t>
                          </m:r>
                          <m:r>
                            <a:rPr lang="en-US" sz="2800" b="0" i="1" smtClean="0">
                              <a:solidFill>
                                <a:schemeClr val="tx1"/>
                              </a:solidFill>
                              <a:latin typeface="Cambria Math"/>
                            </a:rPr>
                            <m:t>_</m:t>
                          </m:r>
                          <m:r>
                            <a:rPr lang="en-US" sz="2800" b="0" i="1" smtClean="0">
                              <a:solidFill>
                                <a:schemeClr val="tx1"/>
                              </a:solidFill>
                              <a:latin typeface="Cambria Math"/>
                            </a:rPr>
                            <m:t>𝑎𝑣𝑔</m:t>
                          </m:r>
                        </m:sub>
                      </m:sSub>
                      <m:r>
                        <a:rPr lang="en-US" sz="2800" b="0" i="1" smtClean="0">
                          <a:solidFill>
                            <a:schemeClr val="tx1"/>
                          </a:solidFill>
                          <a:latin typeface="Cambria Math"/>
                        </a:rPr>
                        <m:t>=</m:t>
                      </m:r>
                      <m:f>
                        <m:fPr>
                          <m:ctrlPr>
                            <a:rPr lang="en-US" sz="2800" b="0" i="1" smtClean="0">
                              <a:solidFill>
                                <a:schemeClr val="tx1"/>
                              </a:solidFill>
                              <a:latin typeface="Cambria Math"/>
                            </a:rPr>
                          </m:ctrlPr>
                        </m:fPr>
                        <m:num>
                          <m:sSub>
                            <m:sSubPr>
                              <m:ctrlPr>
                                <a:rPr lang="en-US" sz="2800" b="0" i="1" smtClean="0">
                                  <a:solidFill>
                                    <a:schemeClr val="tx1"/>
                                  </a:solidFill>
                                  <a:latin typeface="Cambria Math"/>
                                </a:rPr>
                              </m:ctrlPr>
                            </m:sSubPr>
                            <m:e>
                              <m:r>
                                <a:rPr lang="en-US" sz="2800" b="0" i="1" smtClean="0">
                                  <a:solidFill>
                                    <a:schemeClr val="tx1"/>
                                  </a:solidFill>
                                  <a:latin typeface="Cambria Math"/>
                                </a:rPr>
                                <m:t>𝐸</m:t>
                              </m:r>
                            </m:e>
                            <m:sub>
                              <m:r>
                                <a:rPr lang="en-US" sz="2800" b="0" i="1" smtClean="0">
                                  <a:solidFill>
                                    <a:schemeClr val="tx1"/>
                                  </a:solidFill>
                                  <a:latin typeface="Cambria Math"/>
                                </a:rPr>
                                <m:t>𝑛</m:t>
                              </m:r>
                              <m:r>
                                <a:rPr lang="en-US" sz="2800" b="0" i="1" smtClean="0">
                                  <a:solidFill>
                                    <a:schemeClr val="tx1"/>
                                  </a:solidFill>
                                  <a:latin typeface="Cambria Math"/>
                                </a:rPr>
                                <m:t>_</m:t>
                              </m:r>
                              <m:r>
                                <a:rPr lang="en-US" sz="2800" b="0" i="1" smtClean="0">
                                  <a:solidFill>
                                    <a:schemeClr val="tx1"/>
                                  </a:solidFill>
                                  <a:latin typeface="Cambria Math"/>
                                </a:rPr>
                                <m:t>𝑟𝑎𝑤</m:t>
                              </m:r>
                            </m:sub>
                          </m:sSub>
                        </m:num>
                        <m:den>
                          <m:rad>
                            <m:radPr>
                              <m:degHide m:val="on"/>
                              <m:ctrlPr>
                                <a:rPr lang="en-US" sz="2800" b="0" i="1" smtClean="0">
                                  <a:solidFill>
                                    <a:schemeClr val="tx1"/>
                                  </a:solidFill>
                                  <a:latin typeface="Cambria Math"/>
                                </a:rPr>
                              </m:ctrlPr>
                            </m:radPr>
                            <m:deg/>
                            <m:e>
                              <m:r>
                                <a:rPr lang="en-US" sz="2800" b="0" i="1" smtClean="0">
                                  <a:solidFill>
                                    <a:schemeClr val="tx1"/>
                                  </a:solidFill>
                                  <a:latin typeface="Cambria Math"/>
                                </a:rPr>
                                <m:t>𝑁</m:t>
                              </m:r>
                            </m:e>
                          </m:rad>
                        </m:den>
                      </m:f>
                    </m:oMath>
                  </m:oMathPara>
                </a14:m>
                <a:endParaRPr lang="en-US" sz="2400" dirty="0">
                  <a:solidFill>
                    <a:schemeClr val="tx1"/>
                  </a:solidFill>
                </a:endParaRPr>
              </a:p>
            </p:txBody>
          </p:sp>
        </mc:Choice>
        <mc:Fallback xmlns="">
          <p:sp>
            <p:nvSpPr>
              <p:cNvPr id="10" name="Rounded Rectangle 9"/>
              <p:cNvSpPr>
                <a:spLocks noRot="1" noChangeAspect="1" noMove="1" noResize="1" noEditPoints="1" noAdjustHandles="1" noChangeArrowheads="1" noChangeShapeType="1" noTextEdit="1"/>
              </p:cNvSpPr>
              <p:nvPr/>
            </p:nvSpPr>
            <p:spPr>
              <a:xfrm>
                <a:off x="9982200" y="5867400"/>
                <a:ext cx="2895600" cy="1549078"/>
              </a:xfrm>
              <a:prstGeom prst="roundRect">
                <a:avLst/>
              </a:prstGeom>
              <a:blipFill rotWithShape="1">
                <a:blip r:embed="rId8"/>
                <a:stretch>
                  <a:fillRect/>
                </a:stretch>
              </a:blipFill>
              <a:ln w="38100">
                <a:solidFill>
                  <a:srgbClr val="FF0000"/>
                </a:solidFill>
              </a:ln>
            </p:spPr>
            <p:txBody>
              <a:bodyPr/>
              <a:lstStyle/>
              <a:p>
                <a:r>
                  <a:rPr lang="en-US">
                    <a:noFill/>
                  </a:rPr>
                  <a:t> </a:t>
                </a:r>
              </a:p>
            </p:txBody>
          </p:sp>
        </mc:Fallback>
      </mc:AlternateContent>
    </p:spTree>
    <p:extLst>
      <p:ext uri="{BB962C8B-B14F-4D97-AF65-F5344CB8AC3E}">
        <p14:creationId xmlns:p14="http://schemas.microsoft.com/office/powerpoint/2010/main" val="3390206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Required/Recommended Equipment</a:t>
            </a:r>
          </a:p>
        </p:txBody>
      </p:sp>
      <p:sp>
        <p:nvSpPr>
          <p:cNvPr id="5" name="Content Placeholder 4"/>
          <p:cNvSpPr>
            <a:spLocks noGrp="1"/>
          </p:cNvSpPr>
          <p:nvPr>
            <p:ph idx="1"/>
          </p:nvPr>
        </p:nvSpPr>
        <p:spPr/>
        <p:txBody>
          <a:bodyPr/>
          <a:lstStyle/>
          <a:p>
            <a:r>
              <a:rPr lang="en-US" sz="2400" dirty="0" smtClean="0"/>
              <a:t>Calculation</a:t>
            </a:r>
          </a:p>
          <a:p>
            <a:pPr lvl="1"/>
            <a:r>
              <a:rPr lang="en-US" sz="2400" dirty="0" smtClean="0"/>
              <a:t>Simple calculation using OPA320</a:t>
            </a:r>
          </a:p>
          <a:p>
            <a:pPr lvl="1"/>
            <a:r>
              <a:rPr lang="en-US" sz="2400" dirty="0" smtClean="0"/>
              <a:t>ADS8860 Data Sheet to find RMS </a:t>
            </a:r>
            <a:r>
              <a:rPr lang="en-US" sz="2400" smtClean="0"/>
              <a:t>noise voltage</a:t>
            </a:r>
            <a:endParaRPr lang="en-US" sz="2400" dirty="0" smtClean="0"/>
          </a:p>
          <a:p>
            <a:pPr lvl="1"/>
            <a:r>
              <a:rPr lang="en-US" sz="2400" dirty="0" smtClean="0"/>
              <a:t>Combine ADS8860, REF6050, and OPA320 noise for total noise</a:t>
            </a:r>
          </a:p>
          <a:p>
            <a:r>
              <a:rPr lang="en-US" sz="2400" dirty="0" smtClean="0"/>
              <a:t>Simulation</a:t>
            </a:r>
            <a:endParaRPr lang="en-US" sz="2400" dirty="0"/>
          </a:p>
          <a:p>
            <a:pPr lvl="1"/>
            <a:r>
              <a:rPr lang="en-US" sz="2400" dirty="0" smtClean="0"/>
              <a:t>Simulation using OPA320 and REF6050 Models</a:t>
            </a:r>
            <a:endParaRPr lang="en-US" sz="2400" dirty="0"/>
          </a:p>
          <a:p>
            <a:r>
              <a:rPr lang="en-US" sz="2400" dirty="0" smtClean="0"/>
              <a:t>Measurement</a:t>
            </a:r>
          </a:p>
          <a:p>
            <a:pPr lvl="1"/>
            <a:r>
              <a:rPr lang="en-US" sz="2400" dirty="0" smtClean="0"/>
              <a:t>PLABS-SAR-EVM-PDK</a:t>
            </a:r>
            <a:endParaRPr lang="en-US" sz="2400" dirty="0"/>
          </a:p>
          <a:p>
            <a:pPr lvl="1"/>
            <a:r>
              <a:rPr lang="en-US" sz="2400" dirty="0">
                <a:hlinkClick r:id="rId3"/>
              </a:rPr>
              <a:t>http://</a:t>
            </a:r>
            <a:r>
              <a:rPr lang="en-US" sz="2400" dirty="0" smtClean="0">
                <a:hlinkClick r:id="rId3"/>
              </a:rPr>
              <a:t>www.ti.com/tool/plabs-sar-evm-pdk</a:t>
            </a:r>
            <a:endParaRPr lang="en-US" sz="2400" dirty="0" smtClean="0"/>
          </a:p>
          <a:p>
            <a:pPr lvl="1"/>
            <a:r>
              <a:rPr lang="en-US" sz="2400" dirty="0">
                <a:hlinkClick r:id="rId4"/>
              </a:rPr>
              <a:t>http://</a:t>
            </a:r>
            <a:r>
              <a:rPr lang="en-US" sz="2400" dirty="0" smtClean="0">
                <a:hlinkClick r:id="rId4"/>
              </a:rPr>
              <a:t>www.ti.com/tool/ANALOG-ENGINEER-CALC</a:t>
            </a:r>
            <a:endParaRPr lang="en-US" sz="2400" dirty="0" smtClean="0"/>
          </a:p>
          <a:p>
            <a:pPr lvl="1"/>
            <a:r>
              <a:rPr lang="en-US" sz="2400" dirty="0" smtClean="0"/>
              <a:t>Download EVM software and purchase EVM</a:t>
            </a:r>
            <a:endParaRPr lang="en-US" sz="2400"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a:t>
            </a:fld>
            <a:endParaRPr lang="en-US"/>
          </a:p>
        </p:txBody>
      </p:sp>
    </p:spTree>
    <p:extLst>
      <p:ext uri="{BB962C8B-B14F-4D97-AF65-F5344CB8AC3E}">
        <p14:creationId xmlns:p14="http://schemas.microsoft.com/office/powerpoint/2010/main" val="2077023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20</a:t>
            </a:fld>
            <a:endParaRPr lang="en-US"/>
          </a:p>
        </p:txBody>
      </p:sp>
      <p:sp>
        <p:nvSpPr>
          <p:cNvPr id="4" name="Title 1"/>
          <p:cNvSpPr txBox="1">
            <a:spLocks/>
          </p:cNvSpPr>
          <p:nvPr/>
        </p:nvSpPr>
        <p:spPr>
          <a:xfrm>
            <a:off x="3124200" y="3224212"/>
            <a:ext cx="8458200" cy="814388"/>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5400" kern="0" dirty="0" smtClean="0"/>
              <a:t>Thanks for your time!</a:t>
            </a:r>
            <a:endParaRPr lang="en-US" sz="5400" kern="0" dirty="0"/>
          </a:p>
        </p:txBody>
      </p:sp>
    </p:spTree>
    <p:extLst>
      <p:ext uri="{BB962C8B-B14F-4D97-AF65-F5344CB8AC3E}">
        <p14:creationId xmlns:p14="http://schemas.microsoft.com/office/powerpoint/2010/main" val="3678815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we are Analyzing and Measuring</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a:t>
            </a:fld>
            <a:endParaRPr lang="en-US"/>
          </a:p>
        </p:txBody>
      </p:sp>
      <p:cxnSp>
        <p:nvCxnSpPr>
          <p:cNvPr id="8" name="Straight Arrow Connector 7"/>
          <p:cNvCxnSpPr/>
          <p:nvPr/>
        </p:nvCxnSpPr>
        <p:spPr>
          <a:xfrm>
            <a:off x="3505200" y="2133600"/>
            <a:ext cx="647700"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81000" y="1066800"/>
            <a:ext cx="3505200" cy="1295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rPr>
              <a:t>We will use two different “Coupon Cards”.  Each will have different noise characteristics..</a:t>
            </a:r>
            <a:endParaRPr lang="en-US" sz="2000" dirty="0">
              <a:solidFill>
                <a:schemeClr val="tx1"/>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405482306"/>
              </p:ext>
            </p:extLst>
          </p:nvPr>
        </p:nvGraphicFramePr>
        <p:xfrm>
          <a:off x="2438400" y="1905000"/>
          <a:ext cx="10697633" cy="5181600"/>
        </p:xfrm>
        <a:graphic>
          <a:graphicData uri="http://schemas.openxmlformats.org/presentationml/2006/ole">
            <mc:AlternateContent xmlns:mc="http://schemas.openxmlformats.org/markup-compatibility/2006">
              <mc:Choice xmlns:v="urn:schemas-microsoft-com:vml" Requires="v">
                <p:oleObj spid="_x0000_s76876" name="Visio" r:id="rId5" imgW="8008685" imgH="3855816" progId="Visio.Drawing.15">
                  <p:embed/>
                </p:oleObj>
              </mc:Choice>
              <mc:Fallback>
                <p:oleObj name="Visio" r:id="rId5" imgW="8008685" imgH="3855816" progId="Visio.Drawing.15">
                  <p:embed/>
                  <p:pic>
                    <p:nvPicPr>
                      <p:cNvPr id="0" name=""/>
                      <p:cNvPicPr/>
                      <p:nvPr/>
                    </p:nvPicPr>
                    <p:blipFill>
                      <a:blip r:embed="rId6"/>
                      <a:stretch>
                        <a:fillRect/>
                      </a:stretch>
                    </p:blipFill>
                    <p:spPr>
                      <a:xfrm>
                        <a:off x="2438400" y="1905000"/>
                        <a:ext cx="10697633" cy="5181600"/>
                      </a:xfrm>
                      <a:prstGeom prst="rect">
                        <a:avLst/>
                      </a:prstGeom>
                    </p:spPr>
                  </p:pic>
                </p:oleObj>
              </mc:Fallback>
            </mc:AlternateContent>
          </a:graphicData>
        </a:graphic>
      </p:graphicFrame>
    </p:spTree>
    <p:extLst>
      <p:ext uri="{BB962C8B-B14F-4D97-AF65-F5344CB8AC3E}">
        <p14:creationId xmlns:p14="http://schemas.microsoft.com/office/powerpoint/2010/main" val="3057397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Hand Calculation </a:t>
            </a:r>
            <a:endParaRPr lang="en-US" dirty="0"/>
          </a:p>
        </p:txBody>
      </p:sp>
      <p:sp>
        <p:nvSpPr>
          <p:cNvPr id="7" name="Content Placeholder 6"/>
          <p:cNvSpPr>
            <a:spLocks noGrp="1"/>
          </p:cNvSpPr>
          <p:nvPr>
            <p:ph idx="1"/>
          </p:nvPr>
        </p:nvSpPr>
        <p:spPr>
          <a:xfrm>
            <a:off x="533406" y="1258172"/>
            <a:ext cx="13548360" cy="1637428"/>
          </a:xfrm>
        </p:spPr>
        <p:txBody>
          <a:bodyPr/>
          <a:lstStyle/>
          <a:p>
            <a:r>
              <a:rPr lang="en-US" dirty="0" smtClean="0"/>
              <a:t>Both circuits have the same: gain, bandwidth, and output filter</a:t>
            </a:r>
          </a:p>
          <a:p>
            <a:r>
              <a:rPr lang="en-US" dirty="0" smtClean="0"/>
              <a:t>The difference is feedback network resistance is scaled by a factor of 100</a:t>
            </a:r>
          </a:p>
          <a:p>
            <a:r>
              <a:rPr lang="en-US" dirty="0" smtClean="0"/>
              <a:t>The objective is to see how thermal noise from feedback impacts overall noise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383517706"/>
              </p:ext>
            </p:extLst>
          </p:nvPr>
        </p:nvGraphicFramePr>
        <p:xfrm>
          <a:off x="381000" y="2819400"/>
          <a:ext cx="12039600" cy="4694706"/>
        </p:xfrm>
        <a:graphic>
          <a:graphicData uri="http://schemas.openxmlformats.org/presentationml/2006/ole">
            <mc:AlternateContent xmlns:mc="http://schemas.openxmlformats.org/markup-compatibility/2006">
              <mc:Choice xmlns:v="urn:schemas-microsoft-com:vml" Requires="v">
                <p:oleObj spid="_x0000_s74848" name="Visio" r:id="rId5" imgW="6835228" imgH="2506896" progId="Visio.Drawing.15">
                  <p:embed/>
                </p:oleObj>
              </mc:Choice>
              <mc:Fallback>
                <p:oleObj name="Visio" r:id="rId5" imgW="6835228" imgH="2506896" progId="Visio.Drawing.15">
                  <p:embed/>
                  <p:pic>
                    <p:nvPicPr>
                      <p:cNvPr id="0" name=""/>
                      <p:cNvPicPr/>
                      <p:nvPr/>
                    </p:nvPicPr>
                    <p:blipFill>
                      <a:blip r:embed="rId6"/>
                      <a:stretch>
                        <a:fillRect/>
                      </a:stretch>
                    </p:blipFill>
                    <p:spPr>
                      <a:xfrm>
                        <a:off x="381000" y="2819400"/>
                        <a:ext cx="12039600" cy="4694706"/>
                      </a:xfrm>
                      <a:prstGeom prst="rect">
                        <a:avLst/>
                      </a:prstGeom>
                    </p:spPr>
                  </p:pic>
                </p:oleObj>
              </mc:Fallback>
            </mc:AlternateContent>
          </a:graphicData>
        </a:graphic>
      </p:graphicFrame>
    </p:spTree>
    <p:extLst>
      <p:ext uri="{BB962C8B-B14F-4D97-AF65-F5344CB8AC3E}">
        <p14:creationId xmlns:p14="http://schemas.microsoft.com/office/powerpoint/2010/main" val="512102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Calculation for Noise 1 </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634146972"/>
              </p:ext>
            </p:extLst>
          </p:nvPr>
        </p:nvGraphicFramePr>
        <p:xfrm>
          <a:off x="336550" y="1219200"/>
          <a:ext cx="8996363" cy="6172200"/>
        </p:xfrm>
        <a:graphic>
          <a:graphicData uri="http://schemas.openxmlformats.org/presentationml/2006/ole">
            <mc:AlternateContent xmlns:mc="http://schemas.openxmlformats.org/markup-compatibility/2006">
              <mc:Choice xmlns:v="urn:schemas-microsoft-com:vml" Requires="v">
                <p:oleObj spid="_x0000_s70788" name="Equation" r:id="rId4" imgW="5181480" imgH="3555720" progId="Equation.DSMT4">
                  <p:embed/>
                </p:oleObj>
              </mc:Choice>
              <mc:Fallback>
                <p:oleObj name="Equation" r:id="rId4" imgW="5181480" imgH="3555720" progId="Equation.DSMT4">
                  <p:embed/>
                  <p:pic>
                    <p:nvPicPr>
                      <p:cNvPr id="0" name=""/>
                      <p:cNvPicPr/>
                      <p:nvPr/>
                    </p:nvPicPr>
                    <p:blipFill>
                      <a:blip r:embed="rId5"/>
                      <a:stretch>
                        <a:fillRect/>
                      </a:stretch>
                    </p:blipFill>
                    <p:spPr>
                      <a:xfrm>
                        <a:off x="336550" y="1219200"/>
                        <a:ext cx="8996363" cy="6172200"/>
                      </a:xfrm>
                      <a:prstGeom prst="rect">
                        <a:avLst/>
                      </a:prstGeom>
                    </p:spPr>
                  </p:pic>
                </p:oleObj>
              </mc:Fallback>
            </mc:AlternateContent>
          </a:graphicData>
        </a:graphic>
      </p:graphicFrame>
      <p:sp>
        <p:nvSpPr>
          <p:cNvPr id="5" name="Right Brace 4"/>
          <p:cNvSpPr/>
          <p:nvPr/>
        </p:nvSpPr>
        <p:spPr>
          <a:xfrm>
            <a:off x="7924800" y="1143000"/>
            <a:ext cx="457200" cy="2971800"/>
          </a:xfrm>
          <a:prstGeom prst="rightBrace">
            <a:avLst>
              <a:gd name="adj1" fmla="val 683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8839200" y="1150620"/>
            <a:ext cx="5410200" cy="2677656"/>
          </a:xfrm>
          <a:prstGeom prst="rect">
            <a:avLst/>
          </a:prstGeom>
          <a:noFill/>
        </p:spPr>
        <p:txBody>
          <a:bodyPr wrap="square" rtlCol="0">
            <a:spAutoFit/>
          </a:bodyPr>
          <a:lstStyle/>
          <a:p>
            <a:r>
              <a:rPr lang="en-US" sz="2400" dirty="0" smtClean="0"/>
              <a:t>The system bandwidth is limited by three factors: feedback filter, charge bucket filter, and amplifier gain bandwidth.  The overall bandwidth assumes that the feedback and amplifier poles are close, so the system is approximately second order.</a:t>
            </a:r>
            <a:endParaRPr lang="en-US" sz="2400" dirty="0"/>
          </a:p>
        </p:txBody>
      </p:sp>
      <p:sp>
        <p:nvSpPr>
          <p:cNvPr id="7" name="Right Brace 6"/>
          <p:cNvSpPr/>
          <p:nvPr/>
        </p:nvSpPr>
        <p:spPr>
          <a:xfrm>
            <a:off x="9372600" y="4495800"/>
            <a:ext cx="457200" cy="1219200"/>
          </a:xfrm>
          <a:prstGeom prst="rightBrace">
            <a:avLst>
              <a:gd name="adj1" fmla="val 1458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10134600" y="4689901"/>
            <a:ext cx="4419600" cy="830997"/>
          </a:xfrm>
          <a:prstGeom prst="rect">
            <a:avLst/>
          </a:prstGeom>
          <a:noFill/>
        </p:spPr>
        <p:txBody>
          <a:bodyPr wrap="square" rtlCol="0">
            <a:spAutoFit/>
          </a:bodyPr>
          <a:lstStyle/>
          <a:p>
            <a:r>
              <a:rPr lang="en-US" sz="2400" dirty="0" smtClean="0"/>
              <a:t>Noise from the feedback network.</a:t>
            </a:r>
            <a:endParaRPr lang="en-US" sz="2400" dirty="0"/>
          </a:p>
        </p:txBody>
      </p:sp>
      <p:sp>
        <p:nvSpPr>
          <p:cNvPr id="10" name="Right Brace 9"/>
          <p:cNvSpPr/>
          <p:nvPr/>
        </p:nvSpPr>
        <p:spPr>
          <a:xfrm>
            <a:off x="9372600" y="5882640"/>
            <a:ext cx="457200" cy="1356360"/>
          </a:xfrm>
          <a:prstGeom prst="rightBrace">
            <a:avLst>
              <a:gd name="adj1" fmla="val 1458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10134600" y="5745540"/>
            <a:ext cx="3886200" cy="1569660"/>
          </a:xfrm>
          <a:prstGeom prst="rect">
            <a:avLst/>
          </a:prstGeom>
          <a:noFill/>
        </p:spPr>
        <p:txBody>
          <a:bodyPr wrap="square" rtlCol="0">
            <a:spAutoFit/>
          </a:bodyPr>
          <a:lstStyle/>
          <a:p>
            <a:r>
              <a:rPr lang="en-US" sz="2400" dirty="0" smtClean="0"/>
              <a:t>Combined noise from op amp and feedback network.  Integrated and referred to the output.</a:t>
            </a:r>
            <a:endParaRPr lang="en-US" sz="2400" dirty="0"/>
          </a:p>
        </p:txBody>
      </p:sp>
      <p:sp>
        <p:nvSpPr>
          <p:cNvPr id="6" name="TextBox 5"/>
          <p:cNvSpPr txBox="1"/>
          <p:nvPr/>
        </p:nvSpPr>
        <p:spPr>
          <a:xfrm>
            <a:off x="152400" y="7467600"/>
            <a:ext cx="11506200" cy="538609"/>
          </a:xfrm>
          <a:prstGeom prst="rect">
            <a:avLst/>
          </a:prstGeom>
          <a:noFill/>
        </p:spPr>
        <p:txBody>
          <a:bodyPr wrap="square" rtlCol="0">
            <a:spAutoFit/>
          </a:bodyPr>
          <a:lstStyle/>
          <a:p>
            <a:r>
              <a:rPr lang="en-US" dirty="0">
                <a:hlinkClick r:id="rId6"/>
              </a:rPr>
              <a:t>https://</a:t>
            </a:r>
            <a:r>
              <a:rPr lang="en-US" dirty="0" smtClean="0">
                <a:hlinkClick r:id="rId6"/>
              </a:rPr>
              <a:t>training.ti.com/ti-precision-labs-op-amps-noise-1?cu=14685</a:t>
            </a:r>
            <a:endParaRPr lang="en-US" dirty="0"/>
          </a:p>
        </p:txBody>
      </p:sp>
    </p:spTree>
    <p:extLst>
      <p:ext uri="{BB962C8B-B14F-4D97-AF65-F5344CB8AC3E}">
        <p14:creationId xmlns:p14="http://schemas.microsoft.com/office/powerpoint/2010/main" val="2974378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Calculation for Noise 2 </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920786014"/>
              </p:ext>
            </p:extLst>
          </p:nvPr>
        </p:nvGraphicFramePr>
        <p:xfrm>
          <a:off x="468313" y="1219200"/>
          <a:ext cx="8732837" cy="6172200"/>
        </p:xfrm>
        <a:graphic>
          <a:graphicData uri="http://schemas.openxmlformats.org/presentationml/2006/ole">
            <mc:AlternateContent xmlns:mc="http://schemas.openxmlformats.org/markup-compatibility/2006">
              <mc:Choice xmlns:v="urn:schemas-microsoft-com:vml" Requires="v">
                <p:oleObj spid="_x0000_s75862" name="Equation" r:id="rId4" imgW="5029200" imgH="3555720" progId="Equation.DSMT4">
                  <p:embed/>
                </p:oleObj>
              </mc:Choice>
              <mc:Fallback>
                <p:oleObj name="Equation" r:id="rId4" imgW="5029200" imgH="3555720" progId="Equation.DSMT4">
                  <p:embed/>
                  <p:pic>
                    <p:nvPicPr>
                      <p:cNvPr id="0" name=""/>
                      <p:cNvPicPr/>
                      <p:nvPr/>
                    </p:nvPicPr>
                    <p:blipFill>
                      <a:blip r:embed="rId5"/>
                      <a:stretch>
                        <a:fillRect/>
                      </a:stretch>
                    </p:blipFill>
                    <p:spPr>
                      <a:xfrm>
                        <a:off x="468313" y="1219200"/>
                        <a:ext cx="8732837" cy="6172200"/>
                      </a:xfrm>
                      <a:prstGeom prst="rect">
                        <a:avLst/>
                      </a:prstGeom>
                    </p:spPr>
                  </p:pic>
                </p:oleObj>
              </mc:Fallback>
            </mc:AlternateContent>
          </a:graphicData>
        </a:graphic>
      </p:graphicFrame>
      <p:sp>
        <p:nvSpPr>
          <p:cNvPr id="5" name="Right Brace 4"/>
          <p:cNvSpPr/>
          <p:nvPr/>
        </p:nvSpPr>
        <p:spPr>
          <a:xfrm>
            <a:off x="7924800" y="1143000"/>
            <a:ext cx="457200" cy="2971800"/>
          </a:xfrm>
          <a:prstGeom prst="rightBrace">
            <a:avLst>
              <a:gd name="adj1" fmla="val 683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8839200" y="1150620"/>
            <a:ext cx="5410200" cy="2677656"/>
          </a:xfrm>
          <a:prstGeom prst="rect">
            <a:avLst/>
          </a:prstGeom>
          <a:noFill/>
        </p:spPr>
        <p:txBody>
          <a:bodyPr wrap="square" rtlCol="0">
            <a:spAutoFit/>
          </a:bodyPr>
          <a:lstStyle/>
          <a:p>
            <a:r>
              <a:rPr lang="en-US" sz="2400" dirty="0" smtClean="0"/>
              <a:t>The system bandwidth is limited by three factors: feedback filter, charge bucket filter, and amplifier gain bandwidth.  The overall bandwidth assumes that the feedback and amplifier poles are close, so the system is approximately second order.</a:t>
            </a:r>
            <a:endParaRPr lang="en-US" sz="2400" dirty="0"/>
          </a:p>
        </p:txBody>
      </p:sp>
      <p:sp>
        <p:nvSpPr>
          <p:cNvPr id="7" name="Right Brace 6"/>
          <p:cNvSpPr/>
          <p:nvPr/>
        </p:nvSpPr>
        <p:spPr>
          <a:xfrm>
            <a:off x="9372600" y="4495800"/>
            <a:ext cx="457200" cy="1219200"/>
          </a:xfrm>
          <a:prstGeom prst="rightBrace">
            <a:avLst>
              <a:gd name="adj1" fmla="val 1458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10134600" y="4689901"/>
            <a:ext cx="4419600" cy="830997"/>
          </a:xfrm>
          <a:prstGeom prst="rect">
            <a:avLst/>
          </a:prstGeom>
          <a:noFill/>
        </p:spPr>
        <p:txBody>
          <a:bodyPr wrap="square" rtlCol="0">
            <a:spAutoFit/>
          </a:bodyPr>
          <a:lstStyle/>
          <a:p>
            <a:r>
              <a:rPr lang="en-US" sz="2400" dirty="0" smtClean="0"/>
              <a:t>Noise from the feedback network.</a:t>
            </a:r>
            <a:endParaRPr lang="en-US" sz="2400" dirty="0"/>
          </a:p>
        </p:txBody>
      </p:sp>
      <p:sp>
        <p:nvSpPr>
          <p:cNvPr id="10" name="Right Brace 9"/>
          <p:cNvSpPr/>
          <p:nvPr/>
        </p:nvSpPr>
        <p:spPr>
          <a:xfrm>
            <a:off x="9372600" y="5882640"/>
            <a:ext cx="457200" cy="1356360"/>
          </a:xfrm>
          <a:prstGeom prst="rightBrace">
            <a:avLst>
              <a:gd name="adj1" fmla="val 145833"/>
              <a:gd name="adj2" fmla="val 5000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10134600" y="5745540"/>
            <a:ext cx="3886200" cy="1569660"/>
          </a:xfrm>
          <a:prstGeom prst="rect">
            <a:avLst/>
          </a:prstGeom>
          <a:noFill/>
        </p:spPr>
        <p:txBody>
          <a:bodyPr wrap="square" rtlCol="0">
            <a:spAutoFit/>
          </a:bodyPr>
          <a:lstStyle/>
          <a:p>
            <a:r>
              <a:rPr lang="en-US" sz="2400" dirty="0" smtClean="0"/>
              <a:t>Combined noise from op amp and feedback network.  Integrated and referred to the output.</a:t>
            </a:r>
            <a:endParaRPr lang="en-US" sz="2400" dirty="0"/>
          </a:p>
        </p:txBody>
      </p:sp>
    </p:spTree>
    <p:extLst>
      <p:ext uri="{BB962C8B-B14F-4D97-AF65-F5344CB8AC3E}">
        <p14:creationId xmlns:p14="http://schemas.microsoft.com/office/powerpoint/2010/main" val="437618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of Noise1</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pic>
        <p:nvPicPr>
          <p:cNvPr id="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000" r="32631" b="44515"/>
          <a:stretch/>
        </p:blipFill>
        <p:spPr bwMode="auto">
          <a:xfrm>
            <a:off x="228600" y="914400"/>
            <a:ext cx="4235370" cy="380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81400" y="1981200"/>
            <a:ext cx="3810000" cy="2364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Object 2"/>
          <p:cNvGraphicFramePr>
            <a:graphicFrameLocks noChangeAspect="1"/>
          </p:cNvGraphicFramePr>
          <p:nvPr>
            <p:extLst>
              <p:ext uri="{D42A27DB-BD31-4B8C-83A1-F6EECF244321}">
                <p14:modId xmlns:p14="http://schemas.microsoft.com/office/powerpoint/2010/main" val="38432080"/>
              </p:ext>
            </p:extLst>
          </p:nvPr>
        </p:nvGraphicFramePr>
        <p:xfrm>
          <a:off x="457200" y="4419600"/>
          <a:ext cx="7800012" cy="2999483"/>
        </p:xfrm>
        <a:graphic>
          <a:graphicData uri="http://schemas.openxmlformats.org/presentationml/2006/ole">
            <mc:AlternateContent xmlns:mc="http://schemas.openxmlformats.org/markup-compatibility/2006">
              <mc:Choice xmlns:v="urn:schemas-microsoft-com:vml" Requires="v">
                <p:oleObj spid="_x0000_s67728" name="Visio" r:id="rId7" imgW="5722712" imgH="2072736" progId="Visio.Drawing.11">
                  <p:embed/>
                </p:oleObj>
              </mc:Choice>
              <mc:Fallback>
                <p:oleObj name="Visio" r:id="rId7" imgW="5722712" imgH="2072736" progId="Visio.Drawing.11">
                  <p:embed/>
                  <p:pic>
                    <p:nvPicPr>
                      <p:cNvPr id="0" name=""/>
                      <p:cNvPicPr/>
                      <p:nvPr/>
                    </p:nvPicPr>
                    <p:blipFill>
                      <a:blip r:embed="rId8"/>
                      <a:stretch>
                        <a:fillRect/>
                      </a:stretch>
                    </p:blipFill>
                    <p:spPr>
                      <a:xfrm>
                        <a:off x="457200" y="4419600"/>
                        <a:ext cx="7800012" cy="2999483"/>
                      </a:xfrm>
                      <a:prstGeom prst="rect">
                        <a:avLst/>
                      </a:prstGeom>
                    </p:spPr>
                  </p:pic>
                </p:oleObj>
              </mc:Fallback>
            </mc:AlternateContent>
          </a:graphicData>
        </a:graphic>
      </p:graphicFrame>
      <p:pic>
        <p:nvPicPr>
          <p:cNvPr id="6759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0764" y="424116"/>
            <a:ext cx="6036078" cy="3114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05800" y="3818879"/>
            <a:ext cx="6186007" cy="3191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a:off x="12496800" y="4047479"/>
            <a:ext cx="5334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9677400" y="3761677"/>
            <a:ext cx="2819400" cy="9906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Hand </a:t>
            </a:r>
            <a:r>
              <a:rPr lang="en-US" sz="2000" dirty="0" smtClean="0">
                <a:solidFill>
                  <a:schemeClr val="tx1"/>
                </a:solidFill>
              </a:rPr>
              <a:t>calculated noise </a:t>
            </a:r>
            <a:r>
              <a:rPr lang="en-US" sz="2000" dirty="0">
                <a:solidFill>
                  <a:schemeClr val="tx1"/>
                </a:solidFill>
              </a:rPr>
              <a:t>was 196.7µV </a:t>
            </a:r>
            <a:r>
              <a:rPr lang="en-US" sz="2000" dirty="0" smtClean="0">
                <a:solidFill>
                  <a:schemeClr val="tx1"/>
                </a:solidFill>
              </a:rPr>
              <a:t>rms.</a:t>
            </a:r>
            <a:endParaRPr lang="en-US" sz="2000" dirty="0">
              <a:solidFill>
                <a:schemeClr val="tx1"/>
              </a:solidFill>
            </a:endParaRPr>
          </a:p>
        </p:txBody>
      </p:sp>
    </p:spTree>
    <p:extLst>
      <p:ext uri="{BB962C8B-B14F-4D97-AF65-F5344CB8AC3E}">
        <p14:creationId xmlns:p14="http://schemas.microsoft.com/office/powerpoint/2010/main" val="2730557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1 vs Noise 2</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060979256"/>
              </p:ext>
            </p:extLst>
          </p:nvPr>
        </p:nvGraphicFramePr>
        <p:xfrm>
          <a:off x="457200" y="1066800"/>
          <a:ext cx="3562632" cy="6248400"/>
        </p:xfrm>
        <a:graphic>
          <a:graphicData uri="http://schemas.openxmlformats.org/presentationml/2006/ole">
            <mc:AlternateContent xmlns:mc="http://schemas.openxmlformats.org/markup-compatibility/2006">
              <mc:Choice xmlns:v="urn:schemas-microsoft-com:vml" Requires="v">
                <p:oleObj spid="_x0000_s69000" name="Visio" r:id="rId5" imgW="2870973" imgH="5033448" progId="Visio.Drawing.11">
                  <p:embed/>
                </p:oleObj>
              </mc:Choice>
              <mc:Fallback>
                <p:oleObj name="Visio" r:id="rId5" imgW="2870973" imgH="5033448" progId="Visio.Drawing.11">
                  <p:embed/>
                  <p:pic>
                    <p:nvPicPr>
                      <p:cNvPr id="0" name=""/>
                      <p:cNvPicPr/>
                      <p:nvPr/>
                    </p:nvPicPr>
                    <p:blipFill>
                      <a:blip r:embed="rId6"/>
                      <a:stretch>
                        <a:fillRect/>
                      </a:stretch>
                    </p:blipFill>
                    <p:spPr>
                      <a:xfrm>
                        <a:off x="457200" y="1066800"/>
                        <a:ext cx="3562632" cy="6248400"/>
                      </a:xfrm>
                      <a:prstGeom prst="rect">
                        <a:avLst/>
                      </a:prstGeom>
                    </p:spPr>
                  </p:pic>
                </p:oleObj>
              </mc:Fallback>
            </mc:AlternateContent>
          </a:graphicData>
        </a:graphic>
      </p:graphicFrame>
      <p:pic>
        <p:nvPicPr>
          <p:cNvPr id="6862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96200" y="304800"/>
            <a:ext cx="6019800" cy="2542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625"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96200" y="2743200"/>
            <a:ext cx="6172200" cy="252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647" name="Picture 3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54963" y="5256858"/>
            <a:ext cx="5913437"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Object 4"/>
          <p:cNvGraphicFramePr>
            <a:graphicFrameLocks noChangeAspect="1"/>
          </p:cNvGraphicFramePr>
          <p:nvPr>
            <p:extLst>
              <p:ext uri="{D42A27DB-BD31-4B8C-83A1-F6EECF244321}">
                <p14:modId xmlns:p14="http://schemas.microsoft.com/office/powerpoint/2010/main" val="3506879253"/>
              </p:ext>
            </p:extLst>
          </p:nvPr>
        </p:nvGraphicFramePr>
        <p:xfrm>
          <a:off x="4446587" y="3048000"/>
          <a:ext cx="2030413" cy="825500"/>
        </p:xfrm>
        <a:graphic>
          <a:graphicData uri="http://schemas.openxmlformats.org/presentationml/2006/ole">
            <mc:AlternateContent xmlns:mc="http://schemas.openxmlformats.org/markup-compatibility/2006">
              <mc:Choice xmlns:v="urn:schemas-microsoft-com:vml" Requires="v">
                <p:oleObj spid="_x0000_s69001" name="Packager Shell Object" showAsIcon="1" r:id="rId10" imgW="2031120" imgH="825480" progId="Package">
                  <p:embed/>
                </p:oleObj>
              </mc:Choice>
              <mc:Fallback>
                <p:oleObj name="Packager Shell Object" showAsIcon="1" r:id="rId10" imgW="2031120" imgH="825480" progId="Package">
                  <p:embed/>
                  <p:pic>
                    <p:nvPicPr>
                      <p:cNvPr id="0" name=""/>
                      <p:cNvPicPr/>
                      <p:nvPr/>
                    </p:nvPicPr>
                    <p:blipFill>
                      <a:blip r:embed="rId11"/>
                      <a:stretch>
                        <a:fillRect/>
                      </a:stretch>
                    </p:blipFill>
                    <p:spPr>
                      <a:xfrm>
                        <a:off x="4446587" y="3048000"/>
                        <a:ext cx="2030413" cy="8255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063021824"/>
              </p:ext>
            </p:extLst>
          </p:nvPr>
        </p:nvGraphicFramePr>
        <p:xfrm>
          <a:off x="4495800" y="6248400"/>
          <a:ext cx="2030412" cy="825500"/>
        </p:xfrm>
        <a:graphic>
          <a:graphicData uri="http://schemas.openxmlformats.org/presentationml/2006/ole">
            <mc:AlternateContent xmlns:mc="http://schemas.openxmlformats.org/markup-compatibility/2006">
              <mc:Choice xmlns:v="urn:schemas-microsoft-com:vml" Requires="v">
                <p:oleObj spid="_x0000_s69002" name="Packager Shell Object" showAsIcon="1" r:id="rId12" imgW="2031120" imgH="825480" progId="Package">
                  <p:embed/>
                </p:oleObj>
              </mc:Choice>
              <mc:Fallback>
                <p:oleObj name="Packager Shell Object" showAsIcon="1" r:id="rId12" imgW="2031120" imgH="825480" progId="Package">
                  <p:embed/>
                  <p:pic>
                    <p:nvPicPr>
                      <p:cNvPr id="0" name=""/>
                      <p:cNvPicPr/>
                      <p:nvPr/>
                    </p:nvPicPr>
                    <p:blipFill>
                      <a:blip r:embed="rId13"/>
                      <a:stretch>
                        <a:fillRect/>
                      </a:stretch>
                    </p:blipFill>
                    <p:spPr>
                      <a:xfrm>
                        <a:off x="4495800" y="6248400"/>
                        <a:ext cx="2030412" cy="825500"/>
                      </a:xfrm>
                      <a:prstGeom prst="rect">
                        <a:avLst/>
                      </a:prstGeom>
                    </p:spPr>
                  </p:pic>
                </p:oleObj>
              </mc:Fallback>
            </mc:AlternateContent>
          </a:graphicData>
        </a:graphic>
      </p:graphicFrame>
      <p:cxnSp>
        <p:nvCxnSpPr>
          <p:cNvPr id="17" name="Straight Arrow Connector 16"/>
          <p:cNvCxnSpPr/>
          <p:nvPr/>
        </p:nvCxnSpPr>
        <p:spPr>
          <a:xfrm flipV="1">
            <a:off x="5438838" y="3886200"/>
            <a:ext cx="0" cy="11750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452236" y="5111568"/>
            <a:ext cx="0" cy="7299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4114800" y="4267200"/>
            <a:ext cx="2743200" cy="1001088"/>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Click to access TINA simulation.</a:t>
            </a:r>
            <a:endParaRPr lang="en-US" dirty="0">
              <a:solidFill>
                <a:schemeClr val="tx1"/>
              </a:solidFill>
            </a:endParaRPr>
          </a:p>
        </p:txBody>
      </p:sp>
    </p:spTree>
    <p:extLst>
      <p:ext uri="{BB962C8B-B14F-4D97-AF65-F5344CB8AC3E}">
        <p14:creationId xmlns:p14="http://schemas.microsoft.com/office/powerpoint/2010/main" val="965754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Find the REF6050 Noise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pic>
        <p:nvPicPr>
          <p:cNvPr id="88070"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458" t="-1" r="44548" b="70736"/>
          <a:stretch/>
        </p:blipFill>
        <p:spPr bwMode="auto">
          <a:xfrm>
            <a:off x="337594" y="996950"/>
            <a:ext cx="8044406" cy="2267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Straight Arrow Connector 11"/>
          <p:cNvCxnSpPr/>
          <p:nvPr/>
        </p:nvCxnSpPr>
        <p:spPr>
          <a:xfrm flipH="1">
            <a:off x="2673492" y="2130505"/>
            <a:ext cx="603108" cy="59913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2895600" y="1600200"/>
            <a:ext cx="3421470" cy="611762"/>
            <a:chOff x="7371554" y="1246257"/>
            <a:chExt cx="5913446" cy="914400"/>
          </a:xfrm>
        </p:grpSpPr>
        <p:sp>
          <p:nvSpPr>
            <p:cNvPr id="17" name="Rounded Rectangle 16"/>
            <p:cNvSpPr/>
            <p:nvPr/>
          </p:nvSpPr>
          <p:spPr>
            <a:xfrm>
              <a:off x="7371554" y="1246257"/>
              <a:ext cx="5663062"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420767" y="1349514"/>
              <a:ext cx="5864233" cy="437584"/>
            </a:xfrm>
            <a:prstGeom prst="rect">
              <a:avLst/>
            </a:prstGeom>
            <a:noFill/>
          </p:spPr>
          <p:txBody>
            <a:bodyPr wrap="square" rtlCol="0">
              <a:spAutoFit/>
            </a:bodyPr>
            <a:lstStyle/>
            <a:p>
              <a:r>
                <a:rPr lang="en-US" sz="2000" dirty="0" smtClean="0"/>
                <a:t>1. Analysis&gt; Noise Analysis</a:t>
              </a:r>
              <a:endParaRPr lang="en-US" sz="2000" dirty="0"/>
            </a:p>
          </p:txBody>
        </p:sp>
      </p:grpSp>
      <p:grpSp>
        <p:nvGrpSpPr>
          <p:cNvPr id="19" name="Group 18"/>
          <p:cNvGrpSpPr/>
          <p:nvPr/>
        </p:nvGrpSpPr>
        <p:grpSpPr>
          <a:xfrm>
            <a:off x="5643277" y="1524000"/>
            <a:ext cx="4757225" cy="3851331"/>
            <a:chOff x="5643277" y="1524000"/>
            <a:chExt cx="4757225" cy="3851331"/>
          </a:xfrm>
        </p:grpSpPr>
        <p:pic>
          <p:nvPicPr>
            <p:cNvPr id="88074"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1524000"/>
              <a:ext cx="4152102" cy="2577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1" name="Straight Arrow Connector 30"/>
            <p:cNvCxnSpPr/>
            <p:nvPr/>
          </p:nvCxnSpPr>
          <p:spPr>
            <a:xfrm flipV="1">
              <a:off x="6934200" y="3810000"/>
              <a:ext cx="323724" cy="12888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5643277" y="4539238"/>
              <a:ext cx="3010154" cy="836093"/>
              <a:chOff x="7327881" y="893938"/>
              <a:chExt cx="3724905" cy="914400"/>
            </a:xfrm>
          </p:grpSpPr>
          <p:sp>
            <p:nvSpPr>
              <p:cNvPr id="33" name="Rounded Rectangle 32"/>
              <p:cNvSpPr/>
              <p:nvPr/>
            </p:nvSpPr>
            <p:spPr>
              <a:xfrm>
                <a:off x="7351610" y="893938"/>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27881" y="929271"/>
                <a:ext cx="3724905" cy="774185"/>
              </a:xfrm>
              <a:prstGeom prst="rect">
                <a:avLst/>
              </a:prstGeom>
              <a:noFill/>
            </p:spPr>
            <p:txBody>
              <a:bodyPr wrap="square" rtlCol="0">
                <a:spAutoFit/>
              </a:bodyPr>
              <a:lstStyle/>
              <a:p>
                <a:r>
                  <a:rPr lang="en-US" sz="2000" dirty="0" smtClean="0"/>
                  <a:t>2.  Enter the bandwidth and select the diagrams</a:t>
                </a:r>
                <a:endParaRPr lang="en-US" sz="2000" dirty="0"/>
              </a:p>
            </p:txBody>
          </p:sp>
        </p:grpSp>
      </p:grpSp>
      <p:grpSp>
        <p:nvGrpSpPr>
          <p:cNvPr id="2" name="Group 1"/>
          <p:cNvGrpSpPr/>
          <p:nvPr/>
        </p:nvGrpSpPr>
        <p:grpSpPr>
          <a:xfrm>
            <a:off x="3200400" y="3352800"/>
            <a:ext cx="10934701" cy="4286250"/>
            <a:chOff x="3200400" y="3352800"/>
            <a:chExt cx="10934701" cy="4286250"/>
          </a:xfrm>
        </p:grpSpPr>
        <p:pic>
          <p:nvPicPr>
            <p:cNvPr id="8807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63001" y="3352800"/>
              <a:ext cx="537210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Arrow Connector 24"/>
            <p:cNvCxnSpPr/>
            <p:nvPr/>
          </p:nvCxnSpPr>
          <p:spPr>
            <a:xfrm flipV="1">
              <a:off x="6086538" y="4572000"/>
              <a:ext cx="5114862" cy="224916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200400" y="6176753"/>
              <a:ext cx="4303631" cy="121464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238246" y="6299537"/>
              <a:ext cx="4457954" cy="1015663"/>
            </a:xfrm>
            <a:prstGeom prst="rect">
              <a:avLst/>
            </a:prstGeom>
            <a:noFill/>
          </p:spPr>
          <p:txBody>
            <a:bodyPr wrap="square" rtlCol="0">
              <a:spAutoFit/>
            </a:bodyPr>
            <a:lstStyle/>
            <a:p>
              <a:pPr marL="457200" indent="-457200">
                <a:buAutoNum type="arabicPeriod" startAt="3"/>
              </a:pPr>
              <a:r>
                <a:rPr lang="en-US" sz="2000" dirty="0" smtClean="0"/>
                <a:t>The integrated noise is the “total noise”.  Look at the final value </a:t>
              </a:r>
            </a:p>
            <a:p>
              <a:r>
                <a:rPr lang="en-US" sz="2000" dirty="0" smtClean="0"/>
                <a:t>       </a:t>
              </a:r>
              <a:r>
                <a:rPr lang="en-US" sz="2000" dirty="0" err="1" smtClean="0"/>
                <a:t>VnRef</a:t>
              </a:r>
              <a:r>
                <a:rPr lang="en-US" sz="2000" dirty="0" smtClean="0"/>
                <a:t> </a:t>
              </a:r>
              <a:r>
                <a:rPr lang="en-US" sz="2000" dirty="0" smtClean="0">
                  <a:latin typeface="Calibri"/>
                </a:rPr>
                <a:t>≈ 6.31uV </a:t>
              </a:r>
              <a:r>
                <a:rPr lang="en-US" sz="2000" dirty="0" err="1" smtClean="0">
                  <a:latin typeface="Calibri"/>
                </a:rPr>
                <a:t>rms</a:t>
              </a:r>
              <a:endParaRPr lang="en-US" sz="2000" dirty="0"/>
            </a:p>
          </p:txBody>
        </p:sp>
      </p:grpSp>
      <p:graphicFrame>
        <p:nvGraphicFramePr>
          <p:cNvPr id="3" name="Object 2"/>
          <p:cNvGraphicFramePr>
            <a:graphicFrameLocks noChangeAspect="1"/>
          </p:cNvGraphicFramePr>
          <p:nvPr>
            <p:extLst>
              <p:ext uri="{D42A27DB-BD31-4B8C-83A1-F6EECF244321}">
                <p14:modId xmlns:p14="http://schemas.microsoft.com/office/powerpoint/2010/main" val="3711543673"/>
              </p:ext>
            </p:extLst>
          </p:nvPr>
        </p:nvGraphicFramePr>
        <p:xfrm>
          <a:off x="337594" y="3336020"/>
          <a:ext cx="5629624" cy="2361458"/>
        </p:xfrm>
        <a:graphic>
          <a:graphicData uri="http://schemas.openxmlformats.org/presentationml/2006/ole">
            <mc:AlternateContent xmlns:mc="http://schemas.openxmlformats.org/markup-compatibility/2006">
              <mc:Choice xmlns:v="urn:schemas-microsoft-com:vml" Requires="v">
                <p:oleObj spid="_x0000_s63644" name="Visio" r:id="rId8" imgW="5331992" imgH="2236680" progId="">
                  <p:embed/>
                </p:oleObj>
              </mc:Choice>
              <mc:Fallback>
                <p:oleObj name="Visio" r:id="rId8" imgW="5331992" imgH="223668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594" y="3336020"/>
                        <a:ext cx="5629624" cy="23614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5756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metadata/properties"/>
    <ds:schemaRef ds:uri="http://purl.org/dc/elements/1.1/"/>
    <ds:schemaRef ds:uri="http://www.w3.org/XML/1998/namespace"/>
    <ds:schemaRef ds:uri="http://schemas.microsoft.com/office/2006/documentManagement/types"/>
    <ds:schemaRef ds:uri="http://purl.org/dc/term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28207</TotalTime>
  <Words>3527</Words>
  <Application>Microsoft Office PowerPoint</Application>
  <PresentationFormat>Custom</PresentationFormat>
  <Paragraphs>177</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20</vt:i4>
      </vt:variant>
    </vt:vector>
  </HeadingPairs>
  <TitlesOfParts>
    <vt:vector size="25" baseType="lpstr">
      <vt:lpstr>FinalPowerpoint</vt:lpstr>
      <vt:lpstr>Visio</vt:lpstr>
      <vt:lpstr>Equation</vt:lpstr>
      <vt:lpstr>Packager Shell Object</vt:lpstr>
      <vt:lpstr>Worksheet</vt:lpstr>
      <vt:lpstr>ADC Noise Hands-on Experiment TIPL 4204-L TI Precision Labs – SAR ADCs</vt:lpstr>
      <vt:lpstr>Required/Recommended Equipment</vt:lpstr>
      <vt:lpstr>System we are Analyzing and Measuring</vt:lpstr>
      <vt:lpstr>Noise Hand Calculation </vt:lpstr>
      <vt:lpstr>Noise Calculation for Noise 1 </vt:lpstr>
      <vt:lpstr>Noise Calculation for Noise 2 </vt:lpstr>
      <vt:lpstr>Simulation of Noise1</vt:lpstr>
      <vt:lpstr>Noise 1 vs Noise 2</vt:lpstr>
      <vt:lpstr>Find the REF6050 Noise</vt:lpstr>
      <vt:lpstr>Total System Noise for OPA320_Noise1</vt:lpstr>
      <vt:lpstr>Solve Using the Analog Engineer’s Calculator</vt:lpstr>
      <vt:lpstr>Connect the hardware</vt:lpstr>
      <vt:lpstr>Start &amp; Setup the PLABS-SAR EVM Software</vt:lpstr>
      <vt:lpstr>Measure the Noise and DC Level</vt:lpstr>
      <vt:lpstr>Look at the Statistics Under “Histogram Analysis”</vt:lpstr>
      <vt:lpstr>Measured vs Expected Results</vt:lpstr>
      <vt:lpstr>Export Data to Excel</vt:lpstr>
      <vt:lpstr>Selecting a Column in Excel</vt:lpstr>
      <vt:lpstr>Paste Your Results Under “Raw Codes”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737</cp:revision>
  <cp:lastPrinted>2017-03-22T20:22:26Z</cp:lastPrinted>
  <dcterms:created xsi:type="dcterms:W3CDTF">2014-01-16T17:03:53Z</dcterms:created>
  <dcterms:modified xsi:type="dcterms:W3CDTF">2018-01-23T22:55:03Z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